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handoutMasterIdLst>
    <p:handoutMasterId r:id="rId15"/>
  </p:handoutMasterIdLst>
  <p:sldIdLst>
    <p:sldId id="256" r:id="rId2"/>
    <p:sldId id="360" r:id="rId3"/>
    <p:sldId id="356" r:id="rId4"/>
    <p:sldId id="357" r:id="rId5"/>
    <p:sldId id="257" r:id="rId6"/>
    <p:sldId id="351" r:id="rId7"/>
    <p:sldId id="348" r:id="rId8"/>
    <p:sldId id="354" r:id="rId9"/>
    <p:sldId id="352" r:id="rId10"/>
    <p:sldId id="358" r:id="rId11"/>
    <p:sldId id="355" r:id="rId12"/>
    <p:sldId id="359" r:id="rId1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58" autoAdjust="0"/>
    <p:restoredTop sz="59902" autoAdjust="0"/>
  </p:normalViewPr>
  <p:slideViewPr>
    <p:cSldViewPr>
      <p:cViewPr varScale="1">
        <p:scale>
          <a:sx n="51" d="100"/>
          <a:sy n="51" d="100"/>
        </p:scale>
        <p:origin x="1776" y="36"/>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4/17/2024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4/17/2024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t>
            </a:r>
          </a:p>
          <a:p>
            <a:pPr marL="171450" indent="-171450">
              <a:buFont typeface="Arial" panose="020B0604020202020204" pitchFamily="34" charset="0"/>
              <a:buChar char="•"/>
            </a:pPr>
            <a:r>
              <a:rPr lang="en-US" dirty="0"/>
              <a:t>This is Udhbhav and I’m Ante and our project is Artificial Facial Detection, Separating Real Faces from the Artificially Generated</a:t>
            </a:r>
          </a:p>
          <a:p>
            <a:pPr marL="171450" indent="-171450">
              <a:buFont typeface="Arial" panose="020B0604020202020204" pitchFamily="34" charset="0"/>
              <a:buChar char="•"/>
            </a:pPr>
            <a:r>
              <a:rPr lang="en-US" dirty="0"/>
              <a:t>Here’s an example of how powerful the techniques in this field have become, bringing Mona Lisa alive from multiple perspectives using a single reference image</a:t>
            </a:r>
          </a:p>
          <a:p>
            <a:pPr marL="171450" indent="-171450">
              <a:buFont typeface="Arial" panose="020B0604020202020204" pitchFamily="34" charset="0"/>
              <a:buChar char="•"/>
            </a:pPr>
            <a:r>
              <a:rPr lang="en-US" dirty="0"/>
              <a:t>And clearly President Obama and former German chancellor Angela Merkel never frolicked around on the beach, at least not that I’m aware of</a:t>
            </a:r>
          </a:p>
        </p:txBody>
      </p:sp>
      <p:sp>
        <p:nvSpPr>
          <p:cNvPr id="4" name="Slide Number Placeholder 3"/>
          <p:cNvSpPr>
            <a:spLocks noGrp="1"/>
          </p:cNvSpPr>
          <p:nvPr>
            <p:ph type="sldNum" sz="quarter" idx="5"/>
          </p:nvPr>
        </p:nvSpPr>
        <p:spPr/>
        <p:txBody>
          <a:bodyPr/>
          <a:lstStyle/>
          <a:p>
            <a:fld id="{01F2A70B-78F2-4DCF-B53B-C990D2FAFB8A}" type="slidenum">
              <a:rPr lang="en-US" smtClean="0"/>
              <a:t>1</a:t>
            </a:fld>
            <a:endParaRPr lang="en-US"/>
          </a:p>
        </p:txBody>
      </p:sp>
    </p:spTree>
    <p:extLst>
      <p:ext uri="{BB962C8B-B14F-4D97-AF65-F5344CB8AC3E}">
        <p14:creationId xmlns:p14="http://schemas.microsoft.com/office/powerpoint/2010/main" val="4074401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Goal of our project is to show that fake facial image detection works better with facial extraction</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However you'll notice that the CNN Test accuracy is higher without FE on </a:t>
            </a:r>
            <a:r>
              <a:rPr lang="en-US" b="0" dirty="0" err="1">
                <a:solidFill>
                  <a:srgbClr val="CE9178"/>
                </a:solidFill>
                <a:effectLst/>
                <a:latin typeface="Consolas" panose="020B0609020204030204" pitchFamily="49" charset="0"/>
              </a:rPr>
              <a:t>stylegan</a:t>
            </a:r>
            <a:r>
              <a:rPr lang="en-US" b="0" dirty="0">
                <a:solidFill>
                  <a:srgbClr val="CE9178"/>
                </a:solidFill>
                <a:effectLst/>
                <a:latin typeface="Consolas" panose="020B0609020204030204" pitchFamily="49" charset="0"/>
              </a:rPr>
              <a:t> dataset which is what the model was trained on. We believe this is because</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Without FE the model has more background pixels to learn from (256x256 vs approx. 160x160 after FE), so the model captures more information about synthetically generated pixels but those background pixels don't provide any info about synthetic facial features which we ideally want our model to learn</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By using FE, we not only restrict the model to only learn on pixels representing facial features, but we also make the model capture information about different facial orientations better (talk about image)</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After training the model only on the StyleGAN dataset with and without FE, we also wanted to test how the model generalizes to other datasets of fake images</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Unsurprisingly test accuracy was low on StarGAN which falls is in line with the fact that regular CNNs only tend to work well for the GAN whose images they are trained on and don't generalize well to other GANs</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However the model did surprisingly well for photoshopped faces dataset which we didn't expect</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The most important observation we made was that the CNN model with FE, despite being trained only on StyleGAN images, had much better accuracy on unknown datasets than the model without FE</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01F2A70B-78F2-4DCF-B53B-C990D2FAFB8A}" type="slidenum">
              <a:rPr lang="en-US" smtClean="0"/>
              <a:t>10</a:t>
            </a:fld>
            <a:endParaRPr lang="en-US"/>
          </a:p>
        </p:txBody>
      </p:sp>
    </p:spTree>
    <p:extLst>
      <p:ext uri="{BB962C8B-B14F-4D97-AF65-F5344CB8AC3E}">
        <p14:creationId xmlns:p14="http://schemas.microsoft.com/office/powerpoint/2010/main" val="3660441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UD:</a:t>
            </a:r>
          </a:p>
          <a:p>
            <a:r>
              <a:rPr lang="en-US" dirty="0"/>
              <a:t>To summarize</a:t>
            </a:r>
          </a:p>
        </p:txBody>
      </p:sp>
      <p:sp>
        <p:nvSpPr>
          <p:cNvPr id="4" name="Slide Number Placeholder 3"/>
          <p:cNvSpPr>
            <a:spLocks noGrp="1"/>
          </p:cNvSpPr>
          <p:nvPr>
            <p:ph type="sldNum" sz="quarter" idx="5"/>
          </p:nvPr>
        </p:nvSpPr>
        <p:spPr/>
        <p:txBody>
          <a:bodyPr/>
          <a:lstStyle/>
          <a:p>
            <a:fld id="{01F2A70B-78F2-4DCF-B53B-C990D2FAFB8A}" type="slidenum">
              <a:rPr lang="en-US" smtClean="0"/>
              <a:t>11</a:t>
            </a:fld>
            <a:endParaRPr lang="en-US"/>
          </a:p>
        </p:txBody>
      </p:sp>
    </p:spTree>
    <p:extLst>
      <p:ext uri="{BB962C8B-B14F-4D97-AF65-F5344CB8AC3E}">
        <p14:creationId xmlns:p14="http://schemas.microsoft.com/office/powerpoint/2010/main" val="1389565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Q/A anyone have a guess?</a:t>
            </a:r>
          </a:p>
        </p:txBody>
      </p:sp>
      <p:sp>
        <p:nvSpPr>
          <p:cNvPr id="4" name="Slide Number Placeholder 3"/>
          <p:cNvSpPr>
            <a:spLocks noGrp="1"/>
          </p:cNvSpPr>
          <p:nvPr>
            <p:ph type="sldNum" sz="quarter" idx="5"/>
          </p:nvPr>
        </p:nvSpPr>
        <p:spPr/>
        <p:txBody>
          <a:bodyPr/>
          <a:lstStyle/>
          <a:p>
            <a:fld id="{01F2A70B-78F2-4DCF-B53B-C990D2FAFB8A}" type="slidenum">
              <a:rPr lang="en-US" smtClean="0"/>
              <a:t>12</a:t>
            </a:fld>
            <a:endParaRPr lang="en-US"/>
          </a:p>
        </p:txBody>
      </p:sp>
    </p:spTree>
    <p:extLst>
      <p:ext uri="{BB962C8B-B14F-4D97-AF65-F5344CB8AC3E}">
        <p14:creationId xmlns:p14="http://schemas.microsoft.com/office/powerpoint/2010/main" val="345876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p>
          <a:p>
            <a:pPr marL="171450" indent="-171450">
              <a:buFont typeface="Arial" panose="020B0604020202020204" pitchFamily="34" charset="0"/>
              <a:buChar char="•"/>
            </a:pPr>
            <a:r>
              <a:rPr lang="en-US" dirty="0"/>
              <a:t>We wanted to do our project on this topic because of how important and prescient this issue has become</a:t>
            </a:r>
          </a:p>
          <a:p>
            <a:pPr marL="171450" indent="-171450">
              <a:buFont typeface="Arial" panose="020B0604020202020204" pitchFamily="34" charset="0"/>
              <a:buChar char="•"/>
            </a:pPr>
            <a:r>
              <a:rPr lang="en-US" dirty="0"/>
              <a:t>As we saw from the previous slide, the technology and techniques for generating artificial facial images has become quite sophisticated, and it’s only improving</a:t>
            </a:r>
          </a:p>
          <a:p>
            <a:pPr marL="171450" indent="-171450">
              <a:buFont typeface="Arial" panose="020B0604020202020204" pitchFamily="34" charset="0"/>
              <a:buChar char="•"/>
            </a:pPr>
            <a:r>
              <a:rPr lang="en-US" dirty="0"/>
              <a:t>These improvements then propel new efforts to detect and identify them, leading to a sort of arms race between their generation and their detection.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reason for this is clear, the potential </a:t>
            </a:r>
            <a:r>
              <a:rPr lang="en-US" sz="1200" dirty="0">
                <a:latin typeface="+mj-lt"/>
              </a:rPr>
              <a:t>for malicious use and spreading misinformation is immense.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j-lt"/>
              </a:rPr>
              <a:t>Because of this potential, and the increasing sophistication of these techniques, our project explores the potential of implementing a two-phase pipeline for detecting and classifying artificially generated human faces</a:t>
            </a:r>
          </a:p>
          <a:p>
            <a:r>
              <a:rPr lang="en-US" dirty="0"/>
              <a:t> </a:t>
            </a:r>
          </a:p>
          <a:p>
            <a:r>
              <a:rPr lang="en-US" dirty="0"/>
              <a:t>OPTIONAL:</a:t>
            </a:r>
          </a:p>
          <a:p>
            <a:r>
              <a:rPr lang="en-US" dirty="0"/>
              <a:t>Some of you may have heard of the term “deep fakes”, which, among other things, has been used to describe particularly realistic or convincing forgeries or manipulations of human faces</a:t>
            </a:r>
          </a:p>
          <a:p>
            <a:endParaRPr lang="en-US" dirty="0"/>
          </a:p>
          <a:p>
            <a:pPr marL="0" indent="0">
              <a:buFontTx/>
              <a:buNone/>
            </a:pP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01F2A70B-78F2-4DCF-B53B-C990D2FAFB8A}" type="slidenum">
              <a:rPr lang="en-US" smtClean="0"/>
              <a:t>2</a:t>
            </a:fld>
            <a:endParaRPr lang="en-US"/>
          </a:p>
        </p:txBody>
      </p:sp>
    </p:spTree>
    <p:extLst>
      <p:ext uri="{BB962C8B-B14F-4D97-AF65-F5344CB8AC3E}">
        <p14:creationId xmlns:p14="http://schemas.microsoft.com/office/powerpoint/2010/main" val="3969463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t>
            </a: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First, we need to define what it means to be a “real” face, this is a harder question than it might initially seem.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With the widespread use of image processing, filters on social media, image manipulation has become a widespread phenomenon.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These tools have democratized the ability to alter images, making it possible for anyone to modify their photos with just a few taps on a screen.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From simple filters that adjust lighting and color, to more complex features that can smooth skin, change eye color, or even reshape facial features, these apps have transformed the way we present ourselves online.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While these tools can be used creatively and for fun, they also raise questions about authenticity and blur the line between what should be considered “real” and “fake”.</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Take these four images as an example, as we go from left to right we increasingly manipulate the image using various techniques. </a:t>
            </a: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Imagine if these were on a wider spectrum, at which exact point do we stop and say this face is no longer a "real" one?</a:t>
            </a:r>
          </a:p>
        </p:txBody>
      </p:sp>
      <p:sp>
        <p:nvSpPr>
          <p:cNvPr id="4" name="Slide Number Placeholder 3"/>
          <p:cNvSpPr>
            <a:spLocks noGrp="1"/>
          </p:cNvSpPr>
          <p:nvPr>
            <p:ph type="sldNum" sz="quarter" idx="5"/>
          </p:nvPr>
        </p:nvSpPr>
        <p:spPr/>
        <p:txBody>
          <a:bodyPr/>
          <a:lstStyle/>
          <a:p>
            <a:fld id="{01F2A70B-78F2-4DCF-B53B-C990D2FAFB8A}" type="slidenum">
              <a:rPr lang="en-US" smtClean="0"/>
              <a:t>3</a:t>
            </a:fld>
            <a:endParaRPr lang="en-US"/>
          </a:p>
        </p:txBody>
      </p:sp>
    </p:spTree>
    <p:extLst>
      <p:ext uri="{BB962C8B-B14F-4D97-AF65-F5344CB8AC3E}">
        <p14:creationId xmlns:p14="http://schemas.microsoft.com/office/powerpoint/2010/main" val="1578779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effectLst/>
                <a:latin typeface="Segoe UI" panose="020B0502040204020203" pitchFamily="34" charset="0"/>
              </a:rPr>
              <a:t>UD</a:t>
            </a: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In terms of related work in this field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there has been research done on detection models based on image artifacts like ……. </a:t>
            </a:r>
          </a:p>
          <a:p>
            <a:pPr marL="171450" indent="-171450">
              <a:buFont typeface="Arial" panose="020B0604020202020204" pitchFamily="34" charset="0"/>
              <a:buChar char="•"/>
            </a:pP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But these work well on traditional methods of image forgery like photoshop and not so much on AI generated images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Deep CNN models work well on the GAN generated dataset that they are trained on but don't generalize well to detecting images from other GANs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To detect all AI generated images, not specifically faces, a research team developed a feature set from image color statistics and detection models based on this feature set have generalized well </a:t>
            </a:r>
          </a:p>
          <a:p>
            <a:pPr marL="171450" indent="-171450">
              <a:buFont typeface="Arial" panose="020B0604020202020204" pitchFamily="34" charset="0"/>
              <a:buChar char="•"/>
            </a:pP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Lastly a joint feature learning and classification model, DeepFD, has also performed well by using contrastive loss to model the common underlying features of fake images that differ from real images</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01F2A70B-78F2-4DCF-B53B-C990D2FAFB8A}" type="slidenum">
              <a:rPr lang="en-US" smtClean="0"/>
              <a:t>4</a:t>
            </a:fld>
            <a:endParaRPr lang="en-US"/>
          </a:p>
        </p:txBody>
      </p:sp>
    </p:spTree>
    <p:extLst>
      <p:ext uri="{BB962C8B-B14F-4D97-AF65-F5344CB8AC3E}">
        <p14:creationId xmlns:p14="http://schemas.microsoft.com/office/powerpoint/2010/main" val="2831973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At a high level, our project takes a two-phased approach. The first phase leverages Multitask Cascaded Convolutional Networks or MTCNN</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MTCNN is a powerful algorithm for facial detection, iteratively feeding candidate detections through 3 different networks:</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One for isolating potential facial bounding boxes, one for refining those detections, and another for outputting them and associated landmarks.</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Here's an example of how MTCNN works.</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01F2A70B-78F2-4DCF-B53B-C990D2FAFB8A}" type="slidenum">
              <a:rPr lang="en-US" smtClean="0"/>
              <a:t>5</a:t>
            </a:fld>
            <a:endParaRPr lang="en-US"/>
          </a:p>
        </p:txBody>
      </p:sp>
    </p:spTree>
    <p:extLst>
      <p:ext uri="{BB962C8B-B14F-4D97-AF65-F5344CB8AC3E}">
        <p14:creationId xmlns:p14="http://schemas.microsoft.com/office/powerpoint/2010/main" val="295163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Once the face is detected and isolated using the MTCNN phase, we extract it from the image and apply any required resizing and normalization.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Here you can see that, while MTCNN is capable of detecting Kiki’s face, we only grab the first most likely facial candidate to use in our pipeline.</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01F2A70B-78F2-4DCF-B53B-C990D2FAFB8A}" type="slidenum">
              <a:rPr lang="en-US" smtClean="0"/>
              <a:t>6</a:t>
            </a:fld>
            <a:endParaRPr lang="en-US"/>
          </a:p>
        </p:txBody>
      </p:sp>
    </p:spTree>
    <p:extLst>
      <p:ext uri="{BB962C8B-B14F-4D97-AF65-F5344CB8AC3E}">
        <p14:creationId xmlns:p14="http://schemas.microsoft.com/office/powerpoint/2010/main" val="597219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From there, we move to the second phase of our process, a CNN trained against the images from the MTCNN phase.</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We used a dataset containing 140k total images</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Here's the ONNX graph of the format</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01F2A70B-78F2-4DCF-B53B-C990D2FAFB8A}" type="slidenum">
              <a:rPr lang="en-US" smtClean="0"/>
              <a:t>7</a:t>
            </a:fld>
            <a:endParaRPr lang="en-US"/>
          </a:p>
        </p:txBody>
      </p:sp>
    </p:spTree>
    <p:extLst>
      <p:ext uri="{BB962C8B-B14F-4D97-AF65-F5344CB8AC3E}">
        <p14:creationId xmlns:p14="http://schemas.microsoft.com/office/powerpoint/2010/main" val="770227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AT:</a:t>
            </a:r>
          </a:p>
          <a:p>
            <a:pPr marL="171450" indent="-171450">
              <a:buFont typeface="Arial" panose="020B0604020202020204" pitchFamily="34" charset="0"/>
              <a:buChar char="•"/>
            </a:pPr>
            <a:r>
              <a:rPr lang="en-US" dirty="0"/>
              <a:t>Here’s how the full process looks from start to finish.</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Using this 2-phase approach to first detect, isolate and extract candidate faces, then using those features to train our own CNN classifier, here are the best results we’ve had to date.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OPTIONAL:</a:t>
            </a:r>
          </a:p>
          <a:p>
            <a:pPr marL="171450" indent="-171450">
              <a:buFont typeface="Arial" panose="020B0604020202020204" pitchFamily="34" charset="0"/>
              <a:buChar char="•"/>
            </a:pPr>
            <a:r>
              <a:rPr lang="en-US" dirty="0"/>
              <a:t>Series of 3 small CNNs</a:t>
            </a:r>
          </a:p>
          <a:p>
            <a:pPr marL="171450" indent="-171450">
              <a:buFont typeface="Arial" panose="020B0604020202020204" pitchFamily="34" charset="0"/>
              <a:buChar char="•"/>
            </a:pPr>
            <a:r>
              <a:rPr lang="en-US" dirty="0"/>
              <a:t>P-Net: generates candidate bounding boxes</a:t>
            </a:r>
          </a:p>
          <a:p>
            <a:pPr marL="171450" indent="-171450">
              <a:buFont typeface="Arial" panose="020B0604020202020204" pitchFamily="34" charset="0"/>
              <a:buChar char="•"/>
            </a:pPr>
            <a:r>
              <a:rPr lang="en-US" dirty="0"/>
              <a:t>R-Net: refines and eliminates false positive bounding boxes, predicts facial landmarks like eyes, nose, mouth</a:t>
            </a:r>
          </a:p>
          <a:p>
            <a:pPr marL="171450" indent="-171450">
              <a:buFont typeface="Arial" panose="020B0604020202020204" pitchFamily="34" charset="0"/>
              <a:buChar char="•"/>
            </a:pPr>
            <a:r>
              <a:rPr lang="en-US" dirty="0"/>
              <a:t>O-Net: final calibration on bounding boxes, refines landmark predictions</a:t>
            </a:r>
          </a:p>
          <a:p>
            <a:pPr marL="171450" indent="-171450">
              <a:buFont typeface="Arial" panose="020B0604020202020204" pitchFamily="34" charset="0"/>
              <a:buChar char="•"/>
            </a:pPr>
            <a:r>
              <a:rPr lang="en-US" dirty="0"/>
              <a:t>Followed by the classification CNN</a:t>
            </a:r>
          </a:p>
          <a:p>
            <a:pPr marL="171450" indent="-171450">
              <a:buFont typeface="Arial" panose="020B0604020202020204" pitchFamily="34" charset="0"/>
              <a:buChar char="•"/>
            </a:pPr>
            <a:r>
              <a:rPr lang="en-US" dirty="0"/>
              <a:t>2 convolutional layers and a feed forward network with 2 hidden layers</a:t>
            </a:r>
          </a:p>
          <a:p>
            <a:pPr marL="171450" indent="-171450">
              <a:buFont typeface="Arial" panose="020B0604020202020204" pitchFamily="34" charset="0"/>
              <a:buChar char="•"/>
            </a:pPr>
            <a:r>
              <a:rPr lang="en-US" dirty="0"/>
              <a:t>Outputs a probability of an image being real</a:t>
            </a:r>
          </a:p>
        </p:txBody>
      </p:sp>
      <p:sp>
        <p:nvSpPr>
          <p:cNvPr id="4" name="Slide Number Placeholder 3"/>
          <p:cNvSpPr>
            <a:spLocks noGrp="1"/>
          </p:cNvSpPr>
          <p:nvPr>
            <p:ph type="sldNum" sz="quarter" idx="5"/>
          </p:nvPr>
        </p:nvSpPr>
        <p:spPr/>
        <p:txBody>
          <a:bodyPr/>
          <a:lstStyle/>
          <a:p>
            <a:fld id="{01F2A70B-78F2-4DCF-B53B-C990D2FAFB8A}" type="slidenum">
              <a:rPr lang="en-US" smtClean="0"/>
              <a:t>8</a:t>
            </a:fld>
            <a:endParaRPr lang="en-US"/>
          </a:p>
        </p:txBody>
      </p:sp>
    </p:spTree>
    <p:extLst>
      <p:ext uri="{BB962C8B-B14F-4D97-AF65-F5344CB8AC3E}">
        <p14:creationId xmlns:p14="http://schemas.microsoft.com/office/powerpoint/2010/main" val="8877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Initially started our project by exploring which model type would work best for classifying images as fake or real. Candidates: Vision Transformer, CNN</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Vision Transformer is a relatively new architecture that divides images into patches, converts patches into vector embeddings, and then uses a transformer encoder to learn dependencies and relationships between different patches</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Vision transformers do well on typical image classification tasks but didn't work well for us in detecting fake images</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Likely due to less emphasis on local features than global relationships, and perhaps needs larger dataset</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All other rows correspond to the CNN model that we've discussed</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We trained both model types with different configurations and hyperparameters and on different datasets</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Eventually chose the CNN due its better accuracy</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CE9178"/>
                </a:solidFill>
                <a:effectLst/>
                <a:latin typeface="Consolas" panose="020B0609020204030204" pitchFamily="49" charset="0"/>
              </a:rPr>
              <a:t>Next, we compared the performance of the CNN with and without input images being pre-processed with the MTCNN face extraction</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01F2A70B-78F2-4DCF-B53B-C990D2FAFB8A}" type="slidenum">
              <a:rPr lang="en-US" smtClean="0"/>
              <a:t>9</a:t>
            </a:fld>
            <a:endParaRPr lang="en-US"/>
          </a:p>
        </p:txBody>
      </p:sp>
    </p:spTree>
    <p:extLst>
      <p:ext uri="{BB962C8B-B14F-4D97-AF65-F5344CB8AC3E}">
        <p14:creationId xmlns:p14="http://schemas.microsoft.com/office/powerpoint/2010/main" val="1011167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4/17/2024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4/17/2024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4/17/2024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4/17/2024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4/17/2024</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4/17/2024</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4/17/2024</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4/17/2024</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4/17/2024</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4/17/2024</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4/17/2024</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artguru.ai/ai-text-to-image-generator/" TargetMode="External"/><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049/iet-ipr.2019.0141"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datasets/ciplab/real-and-fake-face-detection"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212" y="228600"/>
            <a:ext cx="5715000" cy="2133600"/>
          </a:xfrm>
        </p:spPr>
        <p:txBody>
          <a:bodyPr/>
          <a:lstStyle/>
          <a:p>
            <a:r>
              <a:rPr lang="en-US" sz="3600" i="1" dirty="0"/>
              <a:t>Artificial Facial Detection:</a:t>
            </a:r>
            <a:br>
              <a:rPr lang="en-US" sz="3600" i="1" dirty="0"/>
            </a:br>
            <a:r>
              <a:rPr lang="en-US" sz="3000" i="1" dirty="0"/>
              <a:t>Separating Real Faces from the Artificially Generated</a:t>
            </a:r>
          </a:p>
        </p:txBody>
      </p:sp>
      <p:sp>
        <p:nvSpPr>
          <p:cNvPr id="3" name="Subtitle 2"/>
          <p:cNvSpPr>
            <a:spLocks noGrp="1"/>
          </p:cNvSpPr>
          <p:nvPr>
            <p:ph type="subTitle" idx="1"/>
          </p:nvPr>
        </p:nvSpPr>
        <p:spPr>
          <a:xfrm>
            <a:off x="150812" y="6294268"/>
            <a:ext cx="5181599" cy="533400"/>
          </a:xfrm>
        </p:spPr>
        <p:txBody>
          <a:bodyPr>
            <a:normAutofit/>
          </a:bodyPr>
          <a:lstStyle/>
          <a:p>
            <a:r>
              <a:rPr lang="en-US" sz="2000" dirty="0">
                <a:latin typeface="+mj-lt"/>
              </a:rPr>
              <a:t>Udhbhav Gupta &amp; Ante Tonkovic-Capin</a:t>
            </a:r>
          </a:p>
        </p:txBody>
      </p:sp>
      <p:pic>
        <p:nvPicPr>
          <p:cNvPr id="5" name="Picture 4">
            <a:extLst>
              <a:ext uri="{FF2B5EF4-FFF2-40B4-BE49-F238E27FC236}">
                <a16:creationId xmlns:a16="http://schemas.microsoft.com/office/drawing/2014/main" id="{54D971E9-1673-5BE4-2268-542E38BBFED9}"/>
              </a:ext>
            </a:extLst>
          </p:cNvPr>
          <p:cNvPicPr>
            <a:picLocks noChangeAspect="1"/>
          </p:cNvPicPr>
          <p:nvPr/>
        </p:nvPicPr>
        <p:blipFill>
          <a:blip r:embed="rId3"/>
          <a:stretch>
            <a:fillRect/>
          </a:stretch>
        </p:blipFill>
        <p:spPr>
          <a:xfrm>
            <a:off x="6583045" y="228600"/>
            <a:ext cx="5302568" cy="5979493"/>
          </a:xfrm>
          <a:prstGeom prst="rect">
            <a:avLst/>
          </a:prstGeom>
          <a:ln w="25400">
            <a:solidFill>
              <a:schemeClr val="accent1"/>
            </a:solidFill>
          </a:ln>
        </p:spPr>
      </p:pic>
      <p:pic>
        <p:nvPicPr>
          <p:cNvPr id="2050" name="Picture 2" descr="Samsung's new 'deepfake' tech can make Einstein and Mona Lisa come back ...">
            <a:extLst>
              <a:ext uri="{FF2B5EF4-FFF2-40B4-BE49-F238E27FC236}">
                <a16:creationId xmlns:a16="http://schemas.microsoft.com/office/drawing/2014/main" id="{A0CEF52A-EAE7-CAB4-7341-CDE6187959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72" t="19049" r="1483" b="23809"/>
          <a:stretch/>
        </p:blipFill>
        <p:spPr bwMode="auto">
          <a:xfrm>
            <a:off x="227012" y="2819400"/>
            <a:ext cx="6019800" cy="2006600"/>
          </a:xfrm>
          <a:prstGeom prst="rect">
            <a:avLst/>
          </a:prstGeom>
          <a:noFill/>
          <a:ln w="25400">
            <a:solidFill>
              <a:schemeClr val="accent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B4C0025-D1CE-D295-AFDB-E9A3949C3D8D}"/>
              </a:ext>
            </a:extLst>
          </p:cNvPr>
          <p:cNvSpPr txBox="1"/>
          <p:nvPr/>
        </p:nvSpPr>
        <p:spPr>
          <a:xfrm>
            <a:off x="150812" y="4876800"/>
            <a:ext cx="5791200" cy="276999"/>
          </a:xfrm>
          <a:prstGeom prst="rect">
            <a:avLst/>
          </a:prstGeom>
          <a:noFill/>
        </p:spPr>
        <p:txBody>
          <a:bodyPr wrap="square">
            <a:spAutoFit/>
          </a:bodyPr>
          <a:lstStyle/>
          <a:p>
            <a:r>
              <a:rPr lang="en-US" sz="1200" dirty="0" err="1">
                <a:latin typeface="Consolas" panose="020B0609020204030204" pitchFamily="49" charset="0"/>
              </a:rPr>
              <a:t>Egor</a:t>
            </a:r>
            <a:r>
              <a:rPr lang="en-US" sz="1200" dirty="0">
                <a:latin typeface="Consolas" panose="020B0609020204030204" pitchFamily="49" charset="0"/>
              </a:rPr>
              <a:t> Zakharov Skolkovo Institute of Science</a:t>
            </a:r>
          </a:p>
        </p:txBody>
      </p:sp>
      <p:sp>
        <p:nvSpPr>
          <p:cNvPr id="11" name="TextBox 10">
            <a:extLst>
              <a:ext uri="{FF2B5EF4-FFF2-40B4-BE49-F238E27FC236}">
                <a16:creationId xmlns:a16="http://schemas.microsoft.com/office/drawing/2014/main" id="{8E49E4A4-2FE5-8085-E12B-CA46C1B6B01E}"/>
              </a:ext>
            </a:extLst>
          </p:cNvPr>
          <p:cNvSpPr txBox="1"/>
          <p:nvPr/>
        </p:nvSpPr>
        <p:spPr>
          <a:xfrm>
            <a:off x="6475412" y="6228565"/>
            <a:ext cx="3200400" cy="276999"/>
          </a:xfrm>
          <a:prstGeom prst="rect">
            <a:avLst/>
          </a:prstGeom>
          <a:noFill/>
        </p:spPr>
        <p:txBody>
          <a:bodyPr wrap="square">
            <a:spAutoFit/>
          </a:bodyPr>
          <a:lstStyle/>
          <a:p>
            <a:r>
              <a:rPr lang="en-US" sz="1200" dirty="0">
                <a:latin typeface="+mj-lt"/>
              </a:rPr>
              <a:t>@julian_ai_art/Instagram</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6C823-6941-56B5-A66F-383CB52AB616}"/>
              </a:ext>
            </a:extLst>
          </p:cNvPr>
          <p:cNvSpPr>
            <a:spLocks noGrp="1"/>
          </p:cNvSpPr>
          <p:nvPr>
            <p:ph type="title"/>
          </p:nvPr>
        </p:nvSpPr>
        <p:spPr/>
        <p:txBody>
          <a:bodyPr/>
          <a:lstStyle/>
          <a:p>
            <a:r>
              <a:rPr lang="en-US" dirty="0"/>
              <a:t>Facial Extraction (FE) Impact</a:t>
            </a:r>
          </a:p>
        </p:txBody>
      </p:sp>
      <p:pic>
        <p:nvPicPr>
          <p:cNvPr id="5" name="Picture 4">
            <a:extLst>
              <a:ext uri="{FF2B5EF4-FFF2-40B4-BE49-F238E27FC236}">
                <a16:creationId xmlns:a16="http://schemas.microsoft.com/office/drawing/2014/main" id="{2DA1A116-BF9A-DF4B-A187-874A7A95E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8566" y="3831813"/>
            <a:ext cx="1625600" cy="1625600"/>
          </a:xfrm>
          <a:prstGeom prst="rect">
            <a:avLst/>
          </a:prstGeom>
          <a:ln w="28575">
            <a:solidFill>
              <a:schemeClr val="accent2"/>
            </a:solidFill>
          </a:ln>
        </p:spPr>
      </p:pic>
      <p:sp>
        <p:nvSpPr>
          <p:cNvPr id="6" name="TextBox 5">
            <a:extLst>
              <a:ext uri="{FF2B5EF4-FFF2-40B4-BE49-F238E27FC236}">
                <a16:creationId xmlns:a16="http://schemas.microsoft.com/office/drawing/2014/main" id="{AB1297EF-9034-8F25-B30D-749AB939108F}"/>
              </a:ext>
            </a:extLst>
          </p:cNvPr>
          <p:cNvSpPr txBox="1"/>
          <p:nvPr/>
        </p:nvSpPr>
        <p:spPr>
          <a:xfrm>
            <a:off x="1537964" y="5755397"/>
            <a:ext cx="2666998" cy="674031"/>
          </a:xfrm>
          <a:prstGeom prst="rect">
            <a:avLst/>
          </a:prstGeom>
          <a:noFill/>
        </p:spPr>
        <p:txBody>
          <a:bodyPr wrap="square" rtlCol="0">
            <a:spAutoFit/>
          </a:bodyPr>
          <a:lstStyle/>
          <a:p>
            <a:pPr>
              <a:lnSpc>
                <a:spcPct val="90000"/>
              </a:lnSpc>
            </a:pPr>
            <a:r>
              <a:rPr lang="en-US" sz="1400" dirty="0" err="1">
                <a:latin typeface="+mj-lt"/>
              </a:rPr>
              <a:t>StyleGAN</a:t>
            </a:r>
            <a:r>
              <a:rPr lang="en-US" sz="1400" dirty="0">
                <a:latin typeface="+mj-lt"/>
              </a:rPr>
              <a:t> Generated Face</a:t>
            </a:r>
          </a:p>
          <a:p>
            <a:pPr>
              <a:lnSpc>
                <a:spcPct val="90000"/>
              </a:lnSpc>
            </a:pPr>
            <a:r>
              <a:rPr lang="en-US" sz="1400" dirty="0">
                <a:latin typeface="+mj-lt"/>
              </a:rPr>
              <a:t>Without FE: Real (0.9997)</a:t>
            </a:r>
          </a:p>
          <a:p>
            <a:pPr>
              <a:lnSpc>
                <a:spcPct val="90000"/>
              </a:lnSpc>
            </a:pPr>
            <a:r>
              <a:rPr lang="en-US" sz="1400" dirty="0">
                <a:latin typeface="+mj-lt"/>
              </a:rPr>
              <a:t>With FE: Fake (0.2559)</a:t>
            </a:r>
          </a:p>
        </p:txBody>
      </p:sp>
      <p:pic>
        <p:nvPicPr>
          <p:cNvPr id="8" name="Picture 7">
            <a:extLst>
              <a:ext uri="{FF2B5EF4-FFF2-40B4-BE49-F238E27FC236}">
                <a16:creationId xmlns:a16="http://schemas.microsoft.com/office/drawing/2014/main" id="{3368555C-98FC-E03F-0537-62D6A417BD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3812" y="3810000"/>
            <a:ext cx="1676400" cy="1676400"/>
          </a:xfrm>
          <a:prstGeom prst="rect">
            <a:avLst/>
          </a:prstGeom>
          <a:ln w="28575">
            <a:solidFill>
              <a:schemeClr val="accent2"/>
            </a:solidFill>
          </a:ln>
        </p:spPr>
      </p:pic>
      <p:sp>
        <p:nvSpPr>
          <p:cNvPr id="11" name="TextBox 10">
            <a:extLst>
              <a:ext uri="{FF2B5EF4-FFF2-40B4-BE49-F238E27FC236}">
                <a16:creationId xmlns:a16="http://schemas.microsoft.com/office/drawing/2014/main" id="{E3C0D273-0A1D-F7D4-383C-89C9015D9905}"/>
              </a:ext>
            </a:extLst>
          </p:cNvPr>
          <p:cNvSpPr txBox="1"/>
          <p:nvPr/>
        </p:nvSpPr>
        <p:spPr>
          <a:xfrm>
            <a:off x="4817268" y="5703433"/>
            <a:ext cx="2781300" cy="674031"/>
          </a:xfrm>
          <a:prstGeom prst="rect">
            <a:avLst/>
          </a:prstGeom>
          <a:noFill/>
        </p:spPr>
        <p:txBody>
          <a:bodyPr wrap="square" rtlCol="0">
            <a:spAutoFit/>
          </a:bodyPr>
          <a:lstStyle/>
          <a:p>
            <a:pPr>
              <a:lnSpc>
                <a:spcPct val="90000"/>
              </a:lnSpc>
            </a:pPr>
            <a:r>
              <a:rPr lang="en-US" sz="1400" dirty="0">
                <a:latin typeface="+mj-lt"/>
              </a:rPr>
              <a:t>Photoshop Manipulated Face</a:t>
            </a:r>
          </a:p>
          <a:p>
            <a:pPr>
              <a:lnSpc>
                <a:spcPct val="90000"/>
              </a:lnSpc>
            </a:pPr>
            <a:r>
              <a:rPr lang="en-US" sz="1400" dirty="0">
                <a:latin typeface="+mj-lt"/>
              </a:rPr>
              <a:t>Without FE: Real (0.9846)</a:t>
            </a:r>
          </a:p>
          <a:p>
            <a:pPr>
              <a:lnSpc>
                <a:spcPct val="90000"/>
              </a:lnSpc>
            </a:pPr>
            <a:r>
              <a:rPr lang="en-US" sz="1400" dirty="0">
                <a:latin typeface="+mj-lt"/>
              </a:rPr>
              <a:t>With FE: Fake (0.0265)</a:t>
            </a:r>
          </a:p>
        </p:txBody>
      </p:sp>
      <p:graphicFrame>
        <p:nvGraphicFramePr>
          <p:cNvPr id="12" name="Table 11">
            <a:extLst>
              <a:ext uri="{FF2B5EF4-FFF2-40B4-BE49-F238E27FC236}">
                <a16:creationId xmlns:a16="http://schemas.microsoft.com/office/drawing/2014/main" id="{84F5C0AD-01DF-AA89-7570-2011FCB76375}"/>
              </a:ext>
            </a:extLst>
          </p:cNvPr>
          <p:cNvGraphicFramePr>
            <a:graphicFrameLocks noGrp="1"/>
          </p:cNvGraphicFramePr>
          <p:nvPr>
            <p:extLst>
              <p:ext uri="{D42A27DB-BD31-4B8C-83A1-F6EECF244321}">
                <p14:modId xmlns:p14="http://schemas.microsoft.com/office/powerpoint/2010/main" val="3226039319"/>
              </p:ext>
            </p:extLst>
          </p:nvPr>
        </p:nvGraphicFramePr>
        <p:xfrm>
          <a:off x="2031470" y="1701800"/>
          <a:ext cx="8125884" cy="1854200"/>
        </p:xfrm>
        <a:graphic>
          <a:graphicData uri="http://schemas.openxmlformats.org/drawingml/2006/table">
            <a:tbl>
              <a:tblPr firstRow="1" bandRow="1">
                <a:tableStyleId>{2D5ABB26-0587-4C30-8999-92F81FD0307C}</a:tableStyleId>
              </a:tblPr>
              <a:tblGrid>
                <a:gridCol w="2708628">
                  <a:extLst>
                    <a:ext uri="{9D8B030D-6E8A-4147-A177-3AD203B41FA5}">
                      <a16:colId xmlns:a16="http://schemas.microsoft.com/office/drawing/2014/main" val="2353194709"/>
                    </a:ext>
                  </a:extLst>
                </a:gridCol>
                <a:gridCol w="2708628">
                  <a:extLst>
                    <a:ext uri="{9D8B030D-6E8A-4147-A177-3AD203B41FA5}">
                      <a16:colId xmlns:a16="http://schemas.microsoft.com/office/drawing/2014/main" val="3596539302"/>
                    </a:ext>
                  </a:extLst>
                </a:gridCol>
                <a:gridCol w="2708628">
                  <a:extLst>
                    <a:ext uri="{9D8B030D-6E8A-4147-A177-3AD203B41FA5}">
                      <a16:colId xmlns:a16="http://schemas.microsoft.com/office/drawing/2014/main" val="3426342928"/>
                    </a:ext>
                  </a:extLst>
                </a:gridCol>
              </a:tblGrid>
              <a:tr h="370840">
                <a:tc rowSpan="2">
                  <a:txBody>
                    <a:bodyPr/>
                    <a:lstStyle/>
                    <a:p>
                      <a:pPr algn="ctr"/>
                      <a:r>
                        <a:rPr lang="en-US" dirty="0">
                          <a:latin typeface="+mj-lt"/>
                        </a:rPr>
                        <a:t>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dirty="0">
                          <a:latin typeface="+mj-lt"/>
                        </a:rPr>
                        <a:t>Test Accuracy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364886"/>
                  </a:ext>
                </a:extLst>
              </a:tr>
              <a:tr h="370840">
                <a:tc vMerge="1">
                  <a:txBody>
                    <a:bodyPr/>
                    <a:lstStyle/>
                    <a:p>
                      <a:pPr algn="ctr"/>
                      <a:endParaRPr lang="en-US"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j-lt"/>
                        </a:rPr>
                        <a:t>Without FE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j-lt"/>
                        </a:rPr>
                        <a:t>With FE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0585310"/>
                  </a:ext>
                </a:extLst>
              </a:tr>
              <a:tr h="370840">
                <a:tc>
                  <a:txBody>
                    <a:bodyPr/>
                    <a:lstStyle/>
                    <a:p>
                      <a:pPr algn="ctr"/>
                      <a:r>
                        <a:rPr lang="en-US" dirty="0" err="1">
                          <a:latin typeface="+mj-lt"/>
                        </a:rPr>
                        <a:t>StyleGAN</a:t>
                      </a:r>
                      <a:r>
                        <a:rPr lang="en-US" dirty="0">
                          <a:latin typeface="+mj-lt"/>
                        </a:rPr>
                        <a:t> + Real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j-lt"/>
                        </a:rPr>
                        <a:t>92.14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j-lt"/>
                        </a:rPr>
                        <a:t>88.50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4655069"/>
                  </a:ext>
                </a:extLst>
              </a:tr>
              <a:tr h="370840">
                <a:tc>
                  <a:txBody>
                    <a:bodyPr/>
                    <a:lstStyle/>
                    <a:p>
                      <a:pPr algn="ctr"/>
                      <a:r>
                        <a:rPr lang="en-US" dirty="0">
                          <a:latin typeface="+mj-lt"/>
                        </a:rPr>
                        <a:t>StarGAN + Real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j-lt"/>
                        </a:rPr>
                        <a:t>44.77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j-lt"/>
                          <a:ea typeface="+mn-ea"/>
                          <a:cs typeface="+mn-cs"/>
                        </a:rPr>
                        <a:t>50.11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783531"/>
                  </a:ext>
                </a:extLst>
              </a:tr>
              <a:tr h="370840">
                <a:tc>
                  <a:txBody>
                    <a:bodyPr/>
                    <a:lstStyle/>
                    <a:p>
                      <a:pPr algn="ctr"/>
                      <a:r>
                        <a:rPr lang="en-US" dirty="0">
                          <a:latin typeface="+mj-lt"/>
                        </a:rPr>
                        <a:t>Photoshop + Real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j-lt"/>
                        </a:rPr>
                        <a:t>81.07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j-lt"/>
                        </a:rPr>
                        <a:t>90.68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9006325"/>
                  </a:ext>
                </a:extLst>
              </a:tr>
            </a:tbl>
          </a:graphicData>
        </a:graphic>
      </p:graphicFrame>
      <p:pic>
        <p:nvPicPr>
          <p:cNvPr id="4" name="Picture 3">
            <a:extLst>
              <a:ext uri="{FF2B5EF4-FFF2-40B4-BE49-F238E27FC236}">
                <a16:creationId xmlns:a16="http://schemas.microsoft.com/office/drawing/2014/main" id="{6E92FC3A-5321-B268-9F87-1D31754F09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1754" y="3810000"/>
            <a:ext cx="1625600" cy="1625600"/>
          </a:xfrm>
          <a:prstGeom prst="rect">
            <a:avLst/>
          </a:prstGeom>
          <a:ln w="34925">
            <a:solidFill>
              <a:schemeClr val="accent2"/>
            </a:solidFill>
          </a:ln>
        </p:spPr>
      </p:pic>
      <p:sp>
        <p:nvSpPr>
          <p:cNvPr id="9" name="TextBox 8">
            <a:extLst>
              <a:ext uri="{FF2B5EF4-FFF2-40B4-BE49-F238E27FC236}">
                <a16:creationId xmlns:a16="http://schemas.microsoft.com/office/drawing/2014/main" id="{AF7A41C4-B217-A152-5603-A5B413F9C3F8}"/>
              </a:ext>
            </a:extLst>
          </p:cNvPr>
          <p:cNvSpPr txBox="1"/>
          <p:nvPr/>
        </p:nvSpPr>
        <p:spPr>
          <a:xfrm>
            <a:off x="8228012" y="5638800"/>
            <a:ext cx="3200400" cy="738664"/>
          </a:xfrm>
          <a:prstGeom prst="rect">
            <a:avLst/>
          </a:prstGeom>
          <a:noFill/>
        </p:spPr>
        <p:txBody>
          <a:bodyPr wrap="square">
            <a:spAutoFit/>
          </a:bodyPr>
          <a:lstStyle/>
          <a:p>
            <a:r>
              <a:rPr lang="en-US" sz="1400" dirty="0">
                <a:latin typeface="+mj-lt"/>
              </a:rPr>
              <a:t>StarGAN Generated Face</a:t>
            </a:r>
          </a:p>
          <a:p>
            <a:r>
              <a:rPr lang="en-US" sz="1400" dirty="0">
                <a:latin typeface="+mj-lt"/>
              </a:rPr>
              <a:t>Without FE: Real (0.9998)</a:t>
            </a:r>
          </a:p>
          <a:p>
            <a:r>
              <a:rPr lang="en-US" sz="1400" dirty="0">
                <a:latin typeface="+mj-lt"/>
              </a:rPr>
              <a:t>With FE: Fake (0.4310)</a:t>
            </a:r>
          </a:p>
        </p:txBody>
      </p:sp>
    </p:spTree>
    <p:extLst>
      <p:ext uri="{BB962C8B-B14F-4D97-AF65-F5344CB8AC3E}">
        <p14:creationId xmlns:p14="http://schemas.microsoft.com/office/powerpoint/2010/main" val="160676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29610" y="196757"/>
            <a:ext cx="5867400" cy="1055803"/>
          </a:xfrm>
        </p:spPr>
        <p:txBody>
          <a:bodyPr>
            <a:noAutofit/>
          </a:bodyPr>
          <a:lstStyle/>
          <a:p>
            <a:r>
              <a:rPr lang="en-US" dirty="0"/>
              <a:t>Conclusion</a:t>
            </a:r>
          </a:p>
        </p:txBody>
      </p:sp>
      <p:sp>
        <p:nvSpPr>
          <p:cNvPr id="2" name="Content Placeholder 13">
            <a:extLst>
              <a:ext uri="{FF2B5EF4-FFF2-40B4-BE49-F238E27FC236}">
                <a16:creationId xmlns:a16="http://schemas.microsoft.com/office/drawing/2014/main" id="{F6C2F64B-978F-1DDC-6466-CB0FC7A122C6}"/>
              </a:ext>
            </a:extLst>
          </p:cNvPr>
          <p:cNvSpPr>
            <a:spLocks noGrp="1"/>
          </p:cNvSpPr>
          <p:nvPr>
            <p:ph idx="1"/>
          </p:nvPr>
        </p:nvSpPr>
        <p:spPr>
          <a:xfrm>
            <a:off x="836612" y="1981200"/>
            <a:ext cx="10744200" cy="3733800"/>
          </a:xfrm>
        </p:spPr>
        <p:txBody>
          <a:bodyPr>
            <a:normAutofit fontScale="92500"/>
          </a:bodyPr>
          <a:lstStyle/>
          <a:p>
            <a:pPr>
              <a:buFont typeface="Arial" panose="020B0604020202020204" pitchFamily="34" charset="0"/>
              <a:buChar char="•"/>
            </a:pPr>
            <a:r>
              <a:rPr lang="en-US" sz="2200" dirty="0">
                <a:latin typeface="Consolas" panose="020B0609020204030204" pitchFamily="49" charset="0"/>
              </a:rPr>
              <a:t>MTCNN is one of the most accurate facial detection models. For inference tasks, it is fast, accurate and also identifies facial landmarks</a:t>
            </a:r>
          </a:p>
          <a:p>
            <a:pPr>
              <a:buFont typeface="Arial" panose="020B0604020202020204" pitchFamily="34" charset="0"/>
              <a:buChar char="•"/>
            </a:pPr>
            <a:r>
              <a:rPr lang="en-US" sz="2200" dirty="0">
                <a:latin typeface="Consolas" panose="020B0609020204030204" pitchFamily="49" charset="0"/>
              </a:rPr>
              <a:t>Pre-processing image data with MTCNN for facial extraction provides more reliable results from the CNN classifier and tends to generalizes better</a:t>
            </a:r>
          </a:p>
          <a:p>
            <a:pPr>
              <a:buFont typeface="Arial" panose="020B0604020202020204" pitchFamily="34" charset="0"/>
              <a:buChar char="•"/>
            </a:pPr>
            <a:r>
              <a:rPr lang="en-US" sz="2200" dirty="0">
                <a:latin typeface="Consolas" panose="020B0609020204030204" pitchFamily="49" charset="0"/>
              </a:rPr>
              <a:t>Classifying images as real or AI generated remains a challenge and active area of research, particularly from a generalization perspective</a:t>
            </a:r>
          </a:p>
          <a:p>
            <a:pPr>
              <a:buFont typeface="Arial" panose="020B0604020202020204" pitchFamily="34" charset="0"/>
              <a:buChar char="•"/>
            </a:pPr>
            <a:r>
              <a:rPr lang="en-US" sz="2200" dirty="0">
                <a:latin typeface="Consolas" panose="020B0609020204030204" pitchFamily="49" charset="0"/>
              </a:rPr>
              <a:t>Next Steps</a:t>
            </a:r>
          </a:p>
          <a:p>
            <a:pPr lvl="1">
              <a:buFont typeface="Arial" panose="020B0604020202020204" pitchFamily="34" charset="0"/>
              <a:buChar char="•"/>
            </a:pPr>
            <a:r>
              <a:rPr lang="en-US" sz="1800" dirty="0">
                <a:latin typeface="Consolas" panose="020B0609020204030204" pitchFamily="49" charset="0"/>
              </a:rPr>
              <a:t>Model parameter tuning</a:t>
            </a:r>
          </a:p>
          <a:p>
            <a:pPr lvl="1">
              <a:buFont typeface="Arial" panose="020B0604020202020204" pitchFamily="34" charset="0"/>
              <a:buChar char="•"/>
            </a:pPr>
            <a:r>
              <a:rPr lang="en-US" sz="1800" dirty="0">
                <a:latin typeface="Consolas" panose="020B0609020204030204" pitchFamily="49" charset="0"/>
              </a:rPr>
              <a:t>Model training and performance analysis on heterogenous dataset</a:t>
            </a:r>
          </a:p>
          <a:p>
            <a:pPr>
              <a:buFont typeface="Arial" panose="020B0604020202020204" pitchFamily="34" charset="0"/>
              <a:buChar char="•"/>
            </a:pPr>
            <a:endParaRPr lang="en-US" sz="2200" dirty="0">
              <a:latin typeface="Consolas" panose="020B0609020204030204" pitchFamily="49" charset="0"/>
            </a:endParaRPr>
          </a:p>
          <a:p>
            <a:pPr>
              <a:buFont typeface="Arial" panose="020B0604020202020204" pitchFamily="34" charset="0"/>
              <a:buChar char="•"/>
            </a:pPr>
            <a:endParaRPr lang="en-US" sz="2200" dirty="0">
              <a:latin typeface="Consolas" panose="020B0609020204030204" pitchFamily="49" charset="0"/>
            </a:endParaRPr>
          </a:p>
          <a:p>
            <a:pPr>
              <a:buFont typeface="Arial" panose="020B0604020202020204" pitchFamily="34" charset="0"/>
              <a:buChar char="•"/>
            </a:pPr>
            <a:endParaRPr lang="en-US" sz="2200" dirty="0">
              <a:latin typeface="Consolas" panose="020B0609020204030204" pitchFamily="49" charset="0"/>
            </a:endParaRPr>
          </a:p>
        </p:txBody>
      </p:sp>
    </p:spTree>
    <p:extLst>
      <p:ext uri="{BB962C8B-B14F-4D97-AF65-F5344CB8AC3E}">
        <p14:creationId xmlns:p14="http://schemas.microsoft.com/office/powerpoint/2010/main" val="230069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2">
            <a:extLst>
              <a:ext uri="{FF2B5EF4-FFF2-40B4-BE49-F238E27FC236}">
                <a16:creationId xmlns:a16="http://schemas.microsoft.com/office/drawing/2014/main" id="{58741FD1-2242-492B-3A94-DF904996DDBA}"/>
              </a:ext>
            </a:extLst>
          </p:cNvPr>
          <p:cNvSpPr>
            <a:spLocks noGrp="1"/>
          </p:cNvSpPr>
          <p:nvPr>
            <p:ph type="title"/>
          </p:nvPr>
        </p:nvSpPr>
        <p:spPr>
          <a:xfrm>
            <a:off x="4462460" y="4599071"/>
            <a:ext cx="3379500" cy="609600"/>
          </a:xfrm>
        </p:spPr>
        <p:txBody>
          <a:bodyPr>
            <a:normAutofit/>
          </a:bodyPr>
          <a:lstStyle/>
          <a:p>
            <a:r>
              <a:rPr lang="en-US" i="1" dirty="0"/>
              <a:t>Real or Fake?</a:t>
            </a:r>
            <a:endParaRPr lang="en-US" dirty="0"/>
          </a:p>
        </p:txBody>
      </p:sp>
      <p:pic>
        <p:nvPicPr>
          <p:cNvPr id="8" name="Picture 7">
            <a:extLst>
              <a:ext uri="{FF2B5EF4-FFF2-40B4-BE49-F238E27FC236}">
                <a16:creationId xmlns:a16="http://schemas.microsoft.com/office/drawing/2014/main" id="{36180B89-3ECD-703E-32EC-8BF46B5CA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212" y="2690607"/>
            <a:ext cx="3886200" cy="3886200"/>
          </a:xfrm>
          <a:prstGeom prst="rect">
            <a:avLst/>
          </a:prstGeom>
          <a:ln w="28575">
            <a:solidFill>
              <a:schemeClr val="accent1"/>
            </a:solidFill>
          </a:ln>
        </p:spPr>
      </p:pic>
      <p:pic>
        <p:nvPicPr>
          <p:cNvPr id="9" name="Picture 8">
            <a:extLst>
              <a:ext uri="{FF2B5EF4-FFF2-40B4-BE49-F238E27FC236}">
                <a16:creationId xmlns:a16="http://schemas.microsoft.com/office/drawing/2014/main" id="{2E0D4CC4-2D6D-0A76-17FA-2CA1378E0C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8913" y="2716500"/>
            <a:ext cx="3836700" cy="3836700"/>
          </a:xfrm>
          <a:prstGeom prst="rect">
            <a:avLst/>
          </a:prstGeom>
          <a:ln w="28575">
            <a:solidFill>
              <a:schemeClr val="accent1"/>
            </a:solidFill>
          </a:ln>
        </p:spPr>
      </p:pic>
      <p:pic>
        <p:nvPicPr>
          <p:cNvPr id="10" name="Picture 9">
            <a:extLst>
              <a:ext uri="{FF2B5EF4-FFF2-40B4-BE49-F238E27FC236}">
                <a16:creationId xmlns:a16="http://schemas.microsoft.com/office/drawing/2014/main" id="{E7C81E8A-0D7D-F464-83C3-C8781A556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9412" y="228600"/>
            <a:ext cx="3379500" cy="3379500"/>
          </a:xfrm>
          <a:prstGeom prst="rect">
            <a:avLst/>
          </a:prstGeom>
          <a:ln w="28575">
            <a:solidFill>
              <a:schemeClr val="accent1"/>
            </a:solidFill>
          </a:ln>
        </p:spPr>
      </p:pic>
      <p:sp>
        <p:nvSpPr>
          <p:cNvPr id="11" name="TextBox 10">
            <a:extLst>
              <a:ext uri="{FF2B5EF4-FFF2-40B4-BE49-F238E27FC236}">
                <a16:creationId xmlns:a16="http://schemas.microsoft.com/office/drawing/2014/main" id="{DF80F3FB-C2FD-3C51-D85F-754C70893011}"/>
              </a:ext>
            </a:extLst>
          </p:cNvPr>
          <p:cNvSpPr txBox="1"/>
          <p:nvPr/>
        </p:nvSpPr>
        <p:spPr>
          <a:xfrm>
            <a:off x="455612" y="381000"/>
            <a:ext cx="1447800" cy="584775"/>
          </a:xfrm>
          <a:prstGeom prst="rect">
            <a:avLst/>
          </a:prstGeom>
          <a:noFill/>
        </p:spPr>
        <p:txBody>
          <a:bodyPr wrap="square">
            <a:spAutoFit/>
          </a:bodyPr>
          <a:lstStyle/>
          <a:p>
            <a:r>
              <a:rPr kumimoji="0" lang="en-US" sz="3200" b="0" i="0" u="none" strike="noStrike" kern="1200" cap="none" spc="0" normalizeH="0" baseline="0" noProof="0" dirty="0">
                <a:ln>
                  <a:noFill/>
                </a:ln>
                <a:solidFill>
                  <a:prstClr val="white"/>
                </a:solidFill>
                <a:effectLst/>
                <a:uLnTx/>
                <a:uFillTx/>
                <a:latin typeface="Consolas"/>
                <a:ea typeface="+mj-ea"/>
                <a:cs typeface="+mj-cs"/>
              </a:rPr>
              <a:t>Q/A</a:t>
            </a:r>
            <a:endParaRPr lang="en-US" dirty="0"/>
          </a:p>
        </p:txBody>
      </p:sp>
    </p:spTree>
    <p:extLst>
      <p:ext uri="{BB962C8B-B14F-4D97-AF65-F5344CB8AC3E}">
        <p14:creationId xmlns:p14="http://schemas.microsoft.com/office/powerpoint/2010/main" val="361280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
            <a:extLst>
              <a:ext uri="{FF2B5EF4-FFF2-40B4-BE49-F238E27FC236}">
                <a16:creationId xmlns:a16="http://schemas.microsoft.com/office/drawing/2014/main" id="{771C7397-1DF4-9D0B-FF43-98E438087C36}"/>
              </a:ext>
            </a:extLst>
          </p:cNvPr>
          <p:cNvSpPr>
            <a:spLocks noGrp="1"/>
          </p:cNvSpPr>
          <p:nvPr>
            <p:ph type="title"/>
          </p:nvPr>
        </p:nvSpPr>
        <p:spPr>
          <a:xfrm>
            <a:off x="1370012" y="535662"/>
            <a:ext cx="9677400" cy="609600"/>
          </a:xfrm>
        </p:spPr>
        <p:txBody>
          <a:bodyPr>
            <a:normAutofit/>
          </a:bodyPr>
          <a:lstStyle/>
          <a:p>
            <a:r>
              <a:rPr lang="en-US" i="1" dirty="0"/>
              <a:t>Introduction - AI Fueled Arms Race</a:t>
            </a:r>
            <a:endParaRPr lang="en-US" dirty="0"/>
          </a:p>
        </p:txBody>
      </p:sp>
      <p:sp>
        <p:nvSpPr>
          <p:cNvPr id="7" name="TextBox 6">
            <a:extLst>
              <a:ext uri="{FF2B5EF4-FFF2-40B4-BE49-F238E27FC236}">
                <a16:creationId xmlns:a16="http://schemas.microsoft.com/office/drawing/2014/main" id="{4D841E67-3745-4CD1-349B-DEA43EC092F0}"/>
              </a:ext>
            </a:extLst>
          </p:cNvPr>
          <p:cNvSpPr txBox="1"/>
          <p:nvPr/>
        </p:nvSpPr>
        <p:spPr>
          <a:xfrm>
            <a:off x="531812" y="1828800"/>
            <a:ext cx="11049000" cy="4493538"/>
          </a:xfrm>
          <a:prstGeom prst="rect">
            <a:avLst/>
          </a:prstGeom>
          <a:noFill/>
        </p:spPr>
        <p:txBody>
          <a:bodyPr wrap="square">
            <a:spAutoFit/>
          </a:bodyPr>
          <a:lstStyle/>
          <a:p>
            <a:pPr marL="285750" indent="-285750">
              <a:buFont typeface="Arial" panose="020B0604020202020204" pitchFamily="34" charset="0"/>
              <a:buChar char="•"/>
            </a:pPr>
            <a:r>
              <a:rPr lang="en-US" sz="2200" dirty="0">
                <a:latin typeface="+mj-lt"/>
              </a:rPr>
              <a:t>Technology for creating artificially generated images has become increasingly sophisticated.</a:t>
            </a:r>
          </a:p>
          <a:p>
            <a:endParaRPr lang="en-US" sz="2200" dirty="0">
              <a:latin typeface="+mj-lt"/>
            </a:endParaRPr>
          </a:p>
          <a:p>
            <a:pPr marL="285750" indent="-285750">
              <a:buFont typeface="Arial" panose="020B0604020202020204" pitchFamily="34" charset="0"/>
              <a:buChar char="•"/>
            </a:pPr>
            <a:r>
              <a:rPr lang="en-US" sz="2200" dirty="0">
                <a:latin typeface="+mj-lt"/>
              </a:rPr>
              <a:t>Breakthroughs in artificial generation lead to new efforts to identify and detect forgeries, leading to an arms race in the field between generation and detection techniques</a:t>
            </a:r>
          </a:p>
          <a:p>
            <a:endParaRPr lang="en-US" sz="2200" dirty="0">
              <a:latin typeface="+mj-lt"/>
            </a:endParaRPr>
          </a:p>
          <a:p>
            <a:pPr marL="285750" indent="-285750">
              <a:buFont typeface="Arial" panose="020B0604020202020204" pitchFamily="34" charset="0"/>
              <a:buChar char="•"/>
            </a:pPr>
            <a:r>
              <a:rPr lang="en-US" sz="2200" dirty="0">
                <a:latin typeface="+mj-lt"/>
              </a:rPr>
              <a:t>The potential for malicious use and spreading misinformation is immense</a:t>
            </a:r>
          </a:p>
          <a:p>
            <a:endParaRPr lang="en-US" sz="2200" dirty="0">
              <a:latin typeface="+mj-lt"/>
            </a:endParaRPr>
          </a:p>
          <a:p>
            <a:pPr marL="285750" indent="-285750">
              <a:buFont typeface="Arial" panose="020B0604020202020204" pitchFamily="34" charset="0"/>
              <a:buChar char="•"/>
            </a:pPr>
            <a:r>
              <a:rPr lang="en-US" sz="2200" dirty="0">
                <a:latin typeface="+mj-lt"/>
              </a:rPr>
              <a:t>Our project aims to explore the potential of implementing an AI-generated detection system for facial images using a two-phase pipeline</a:t>
            </a:r>
          </a:p>
        </p:txBody>
      </p:sp>
    </p:spTree>
    <p:extLst>
      <p:ext uri="{BB962C8B-B14F-4D97-AF65-F5344CB8AC3E}">
        <p14:creationId xmlns:p14="http://schemas.microsoft.com/office/powerpoint/2010/main" val="359999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493712" y="176368"/>
            <a:ext cx="11201400" cy="487362"/>
          </a:xfrm>
        </p:spPr>
        <p:txBody>
          <a:bodyPr>
            <a:noAutofit/>
          </a:bodyPr>
          <a:lstStyle/>
          <a:p>
            <a:r>
              <a:rPr lang="en-US" sz="2400" dirty="0"/>
              <a:t>Defining Classification: What does it mean to be a “Real Face”</a:t>
            </a:r>
          </a:p>
        </p:txBody>
      </p:sp>
      <p:sp>
        <p:nvSpPr>
          <p:cNvPr id="14" name="Content Placeholder 13"/>
          <p:cNvSpPr>
            <a:spLocks noGrp="1"/>
          </p:cNvSpPr>
          <p:nvPr>
            <p:ph idx="1"/>
          </p:nvPr>
        </p:nvSpPr>
        <p:spPr>
          <a:xfrm>
            <a:off x="404719" y="838200"/>
            <a:ext cx="11201400" cy="1752600"/>
          </a:xfrm>
        </p:spPr>
        <p:txBody>
          <a:bodyPr>
            <a:normAutofit/>
          </a:bodyPr>
          <a:lstStyle/>
          <a:p>
            <a:pPr marL="0" indent="0">
              <a:buNone/>
            </a:pPr>
            <a:r>
              <a:rPr lang="en-US" sz="2000" dirty="0">
                <a:latin typeface="Consolas" panose="020B0609020204030204" pitchFamily="49" charset="0"/>
              </a:rPr>
              <a:t>The face, as digitally represented, is considered real if it existed physically as a biological human at a moment in time and faithfully depicts the countenance, demeanor and position originally expressed by the digital representation such that the average observer’s prima facie impression closely reflects the reality of the moment captured digitally.</a:t>
            </a:r>
          </a:p>
          <a:p>
            <a:pPr>
              <a:buFont typeface="Arial" panose="020B0604020202020204" pitchFamily="34" charset="0"/>
              <a:buChar char="•"/>
            </a:pPr>
            <a:endParaRPr lang="en-US" sz="2000" dirty="0">
              <a:latin typeface="Consolas" panose="020B0609020204030204" pitchFamily="49" charset="0"/>
            </a:endParaRPr>
          </a:p>
        </p:txBody>
      </p:sp>
      <p:sp>
        <p:nvSpPr>
          <p:cNvPr id="9" name="TextBox 8">
            <a:extLst>
              <a:ext uri="{FF2B5EF4-FFF2-40B4-BE49-F238E27FC236}">
                <a16:creationId xmlns:a16="http://schemas.microsoft.com/office/drawing/2014/main" id="{8B5CAE27-9A10-6293-3AF5-3228290F694C}"/>
              </a:ext>
            </a:extLst>
          </p:cNvPr>
          <p:cNvSpPr txBox="1"/>
          <p:nvPr/>
        </p:nvSpPr>
        <p:spPr>
          <a:xfrm>
            <a:off x="74612" y="6553200"/>
            <a:ext cx="9982200" cy="246221"/>
          </a:xfrm>
          <a:prstGeom prst="rect">
            <a:avLst/>
          </a:prstGeom>
          <a:noFill/>
        </p:spPr>
        <p:txBody>
          <a:bodyPr wrap="square">
            <a:spAutoFit/>
          </a:bodyPr>
          <a:lstStyle/>
          <a:p>
            <a:r>
              <a:rPr lang="en-US" sz="1000" dirty="0">
                <a:latin typeface="+mj-lt"/>
              </a:rPr>
              <a:t>Right image generated using Stable Diffusion model at </a:t>
            </a:r>
            <a:r>
              <a:rPr lang="en-US" sz="1000" dirty="0">
                <a:latin typeface="+mj-lt"/>
                <a:hlinkClick r:id="rId3"/>
              </a:rPr>
              <a:t>https://www.artguru.ai/ai-text-to-image-generator</a:t>
            </a:r>
            <a:r>
              <a:rPr lang="en-US" sz="1000" dirty="0">
                <a:latin typeface="+mj-lt"/>
              </a:rPr>
              <a:t> using left-most image as input</a:t>
            </a:r>
          </a:p>
        </p:txBody>
      </p:sp>
      <p:pic>
        <p:nvPicPr>
          <p:cNvPr id="2" name="Picture 1">
            <a:extLst>
              <a:ext uri="{FF2B5EF4-FFF2-40B4-BE49-F238E27FC236}">
                <a16:creationId xmlns:a16="http://schemas.microsoft.com/office/drawing/2014/main" id="{58173DCF-F87B-FE75-FD05-56A9296288E6}"/>
              </a:ext>
            </a:extLst>
          </p:cNvPr>
          <p:cNvPicPr>
            <a:picLocks noChangeAspect="1"/>
          </p:cNvPicPr>
          <p:nvPr/>
        </p:nvPicPr>
        <p:blipFill>
          <a:blip r:embed="rId4"/>
          <a:stretch>
            <a:fillRect/>
          </a:stretch>
        </p:blipFill>
        <p:spPr>
          <a:xfrm>
            <a:off x="370122" y="2598938"/>
            <a:ext cx="2692306" cy="3608972"/>
          </a:xfrm>
          <a:prstGeom prst="rect">
            <a:avLst/>
          </a:prstGeom>
          <a:ln w="34925">
            <a:solidFill>
              <a:schemeClr val="accent3"/>
            </a:solidFill>
          </a:ln>
        </p:spPr>
      </p:pic>
      <p:pic>
        <p:nvPicPr>
          <p:cNvPr id="6" name="Picture 5">
            <a:extLst>
              <a:ext uri="{FF2B5EF4-FFF2-40B4-BE49-F238E27FC236}">
                <a16:creationId xmlns:a16="http://schemas.microsoft.com/office/drawing/2014/main" id="{9B2D62EF-A4B9-73B5-8645-895047B7ED75}"/>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325907" y="2590800"/>
            <a:ext cx="2692306" cy="3608972"/>
          </a:xfrm>
          <a:prstGeom prst="rect">
            <a:avLst/>
          </a:prstGeom>
          <a:ln w="34925">
            <a:solidFill>
              <a:schemeClr val="accent3"/>
            </a:solidFill>
          </a:ln>
        </p:spPr>
      </p:pic>
      <p:pic>
        <p:nvPicPr>
          <p:cNvPr id="12" name="Picture 11">
            <a:extLst>
              <a:ext uri="{FF2B5EF4-FFF2-40B4-BE49-F238E27FC236}">
                <a16:creationId xmlns:a16="http://schemas.microsoft.com/office/drawing/2014/main" id="{5E113CE3-5E34-FC7D-1AC8-A322F2746A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8946" y="2589098"/>
            <a:ext cx="2693576" cy="3608972"/>
          </a:xfrm>
          <a:prstGeom prst="rect">
            <a:avLst/>
          </a:prstGeom>
          <a:ln w="31750">
            <a:solidFill>
              <a:schemeClr val="accent5"/>
            </a:solidFill>
          </a:ln>
        </p:spPr>
      </p:pic>
      <p:pic>
        <p:nvPicPr>
          <p:cNvPr id="19" name="Picture 18">
            <a:extLst>
              <a:ext uri="{FF2B5EF4-FFF2-40B4-BE49-F238E27FC236}">
                <a16:creationId xmlns:a16="http://schemas.microsoft.com/office/drawing/2014/main" id="{803F319D-FF3B-A449-8FD5-D6B60016EB3E}"/>
              </a:ext>
            </a:extLst>
          </p:cNvPr>
          <p:cNvPicPr>
            <a:picLocks noChangeAspect="1"/>
          </p:cNvPicPr>
          <p:nvPr/>
        </p:nvPicPr>
        <p:blipFill>
          <a:blip r:embed="rId8">
            <a:biLevel thresh="50000"/>
            <a:extLst>
              <a:ext uri="{BEBA8EAE-BF5A-486C-A8C5-ECC9F3942E4B}">
                <a14:imgProps xmlns:a14="http://schemas.microsoft.com/office/drawing/2010/main">
                  <a14:imgLayer r:embed="rId6">
                    <a14:imgEffect>
                      <a14:colorTemperature colorTemp="7400"/>
                    </a14:imgEffect>
                    <a14:imgEffect>
                      <a14:saturation sat="0"/>
                    </a14:imgEffect>
                  </a14:imgLayer>
                </a14:imgProps>
              </a:ext>
            </a:extLst>
          </a:blip>
          <a:stretch>
            <a:fillRect/>
          </a:stretch>
        </p:blipFill>
        <p:spPr>
          <a:xfrm>
            <a:off x="6297706" y="2589098"/>
            <a:ext cx="2692306" cy="3608972"/>
          </a:xfrm>
          <a:prstGeom prst="rect">
            <a:avLst/>
          </a:prstGeom>
          <a:ln w="34925">
            <a:solidFill>
              <a:schemeClr val="accent2"/>
            </a:solidFill>
          </a:ln>
        </p:spPr>
      </p:pic>
    </p:spTree>
    <p:extLst>
      <p:ext uri="{BB962C8B-B14F-4D97-AF65-F5344CB8AC3E}">
        <p14:creationId xmlns:p14="http://schemas.microsoft.com/office/powerpoint/2010/main" val="86020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0E6F-54C5-0015-F333-3027D2FB5164}"/>
              </a:ext>
            </a:extLst>
          </p:cNvPr>
          <p:cNvSpPr>
            <a:spLocks noGrp="1"/>
          </p:cNvSpPr>
          <p:nvPr>
            <p:ph type="title"/>
          </p:nvPr>
        </p:nvSpPr>
        <p:spPr/>
        <p:txBody>
          <a:bodyPr/>
          <a:lstStyle/>
          <a:p>
            <a:r>
              <a:rPr lang="en-US" dirty="0"/>
              <a:t>Related Work</a:t>
            </a:r>
          </a:p>
        </p:txBody>
      </p:sp>
      <p:sp>
        <p:nvSpPr>
          <p:cNvPr id="6" name="Content Placeholder 13">
            <a:extLst>
              <a:ext uri="{FF2B5EF4-FFF2-40B4-BE49-F238E27FC236}">
                <a16:creationId xmlns:a16="http://schemas.microsoft.com/office/drawing/2014/main" id="{9FC0A46B-3BA8-B679-5C6F-97A671E8C6EF}"/>
              </a:ext>
            </a:extLst>
          </p:cNvPr>
          <p:cNvSpPr txBox="1">
            <a:spLocks/>
          </p:cNvSpPr>
          <p:nvPr/>
        </p:nvSpPr>
        <p:spPr>
          <a:xfrm>
            <a:off x="1217612" y="1981200"/>
            <a:ext cx="10058400" cy="38100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a:buFont typeface="Arial" pitchFamily="34" charset="0"/>
              <a:buChar char="•"/>
            </a:pPr>
            <a:r>
              <a:rPr lang="en-US" dirty="0">
                <a:latin typeface="Consolas" panose="020B0609020204030204" pitchFamily="49" charset="0"/>
              </a:rPr>
              <a:t>Image Artifact Based Approaches</a:t>
            </a:r>
          </a:p>
          <a:p>
            <a:pPr lvl="1">
              <a:buFont typeface="Arial" pitchFamily="34" charset="0"/>
              <a:buChar char="•"/>
            </a:pPr>
            <a:r>
              <a:rPr lang="en-US" dirty="0">
                <a:latin typeface="Consolas" panose="020B0609020204030204" pitchFamily="49" charset="0"/>
              </a:rPr>
              <a:t>watermarks, sensor noise patterns, file format compression signals, lens aberrations etc.</a:t>
            </a:r>
          </a:p>
          <a:p>
            <a:pPr>
              <a:buFont typeface="Arial" pitchFamily="34" charset="0"/>
              <a:buChar char="•"/>
            </a:pPr>
            <a:r>
              <a:rPr lang="en-US" dirty="0">
                <a:latin typeface="Consolas" panose="020B0609020204030204" pitchFamily="49" charset="0"/>
              </a:rPr>
              <a:t>Deep CNN models</a:t>
            </a:r>
          </a:p>
          <a:p>
            <a:pPr>
              <a:buFont typeface="Arial" pitchFamily="34" charset="0"/>
              <a:buChar char="•"/>
            </a:pPr>
            <a:r>
              <a:rPr lang="en-US" dirty="0">
                <a:latin typeface="Consolas" panose="020B0609020204030204" pitchFamily="49" charset="0"/>
              </a:rPr>
              <a:t>Color statistics feature set</a:t>
            </a:r>
          </a:p>
          <a:p>
            <a:pPr>
              <a:buFont typeface="Arial" pitchFamily="34" charset="0"/>
              <a:buChar char="•"/>
            </a:pPr>
            <a:r>
              <a:rPr lang="en-US" dirty="0">
                <a:latin typeface="Consolas" panose="020B0609020204030204" pitchFamily="49" charset="0"/>
              </a:rPr>
              <a:t>DeepFD: Joint discriminative feature learning with contrastive loss</a:t>
            </a:r>
          </a:p>
          <a:p>
            <a:pPr>
              <a:buFont typeface="Arial" pitchFamily="34" charset="0"/>
              <a:buChar char="•"/>
            </a:pPr>
            <a:endParaRPr lang="en-US" sz="2200" dirty="0">
              <a:latin typeface="Consolas" panose="020B0609020204030204" pitchFamily="49" charset="0"/>
            </a:endParaRPr>
          </a:p>
        </p:txBody>
      </p:sp>
    </p:spTree>
    <p:extLst>
      <p:ext uri="{BB962C8B-B14F-4D97-AF65-F5344CB8AC3E}">
        <p14:creationId xmlns:p14="http://schemas.microsoft.com/office/powerpoint/2010/main" val="132335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2055812" y="70557"/>
            <a:ext cx="7010399" cy="639762"/>
          </a:xfrm>
        </p:spPr>
        <p:txBody>
          <a:bodyPr>
            <a:noAutofit/>
          </a:bodyPr>
          <a:lstStyle/>
          <a:p>
            <a:r>
              <a:rPr lang="en-US" dirty="0"/>
              <a:t>Facial Detection using MTCNN</a:t>
            </a:r>
          </a:p>
        </p:txBody>
      </p:sp>
      <p:sp>
        <p:nvSpPr>
          <p:cNvPr id="14" name="Content Placeholder 13"/>
          <p:cNvSpPr>
            <a:spLocks noGrp="1"/>
          </p:cNvSpPr>
          <p:nvPr>
            <p:ph idx="1"/>
          </p:nvPr>
        </p:nvSpPr>
        <p:spPr>
          <a:xfrm>
            <a:off x="379412" y="989973"/>
            <a:ext cx="4495800" cy="3733800"/>
          </a:xfrm>
        </p:spPr>
        <p:txBody>
          <a:bodyPr>
            <a:noAutofit/>
          </a:bodyPr>
          <a:lstStyle/>
          <a:p>
            <a:pPr>
              <a:buFont typeface="Arial" panose="020B0604020202020204" pitchFamily="34" charset="0"/>
              <a:buChar char="•"/>
            </a:pPr>
            <a:r>
              <a:rPr lang="en-US" sz="2200" dirty="0">
                <a:latin typeface="Consolas" panose="020B0609020204030204" pitchFamily="49" charset="0"/>
              </a:rPr>
              <a:t>Facial detection using Multitask Cascaded Convolutional Networks (MTCNN)</a:t>
            </a:r>
          </a:p>
          <a:p>
            <a:pPr>
              <a:buFont typeface="Arial" panose="020B0604020202020204" pitchFamily="34" charset="0"/>
              <a:buChar char="•"/>
            </a:pPr>
            <a:r>
              <a:rPr lang="en-US" sz="2200" dirty="0">
                <a:latin typeface="Consolas" panose="020B0609020204030204" pitchFamily="49" charset="0"/>
              </a:rPr>
              <a:t>Extract using resultant bounding box and center on features</a:t>
            </a:r>
          </a:p>
          <a:p>
            <a:pPr>
              <a:buFont typeface="Arial" panose="020B0604020202020204" pitchFamily="34" charset="0"/>
              <a:buChar char="•"/>
            </a:pPr>
            <a:r>
              <a:rPr lang="en-US" sz="2200" dirty="0">
                <a:latin typeface="Consolas" panose="020B0609020204030204" pitchFamily="49" charset="0"/>
              </a:rPr>
              <a:t>Resize and normalize as new image for input to CNN</a:t>
            </a:r>
          </a:p>
          <a:p>
            <a:pPr>
              <a:buFont typeface="Arial" panose="020B0604020202020204" pitchFamily="34" charset="0"/>
              <a:buChar char="•"/>
            </a:pPr>
            <a:r>
              <a:rPr lang="en-US" sz="2200" dirty="0">
                <a:latin typeface="Consolas" panose="020B0609020204030204" pitchFamily="49" charset="0"/>
              </a:rPr>
              <a:t>Multitask comes from the cascading architecture with three tasks: Propose, Refine and Output</a:t>
            </a:r>
          </a:p>
          <a:p>
            <a:pPr>
              <a:buFont typeface="Arial" panose="020B0604020202020204" pitchFamily="34" charset="0"/>
              <a:buChar char="•"/>
            </a:pPr>
            <a:endParaRPr lang="en-US" sz="2200" dirty="0">
              <a:latin typeface="Consolas" panose="020B0609020204030204" pitchFamily="49" charset="0"/>
            </a:endParaRPr>
          </a:p>
        </p:txBody>
      </p:sp>
      <p:sp>
        <p:nvSpPr>
          <p:cNvPr id="9" name="TextBox 8">
            <a:extLst>
              <a:ext uri="{FF2B5EF4-FFF2-40B4-BE49-F238E27FC236}">
                <a16:creationId xmlns:a16="http://schemas.microsoft.com/office/drawing/2014/main" id="{8B5CAE27-9A10-6293-3AF5-3228290F694C}"/>
              </a:ext>
            </a:extLst>
          </p:cNvPr>
          <p:cNvSpPr txBox="1"/>
          <p:nvPr/>
        </p:nvSpPr>
        <p:spPr>
          <a:xfrm>
            <a:off x="150812" y="6248400"/>
            <a:ext cx="8153400" cy="461665"/>
          </a:xfrm>
          <a:prstGeom prst="rect">
            <a:avLst/>
          </a:prstGeom>
          <a:noFill/>
        </p:spPr>
        <p:txBody>
          <a:bodyPr wrap="square">
            <a:spAutoFit/>
          </a:bodyPr>
          <a:lstStyle/>
          <a:p>
            <a:r>
              <a:rPr lang="en-US" sz="1200" dirty="0">
                <a:latin typeface="Consolas" panose="020B0609020204030204" pitchFamily="49" charset="0"/>
              </a:rPr>
              <a:t>Zhang, K., Zhang, Z., Li, Z., and </a:t>
            </a:r>
            <a:r>
              <a:rPr lang="en-US" sz="1200" dirty="0" err="1">
                <a:latin typeface="Consolas" panose="020B0609020204030204" pitchFamily="49" charset="0"/>
              </a:rPr>
              <a:t>Qiao</a:t>
            </a:r>
            <a:r>
              <a:rPr lang="en-US" sz="1200" dirty="0">
                <a:latin typeface="Consolas" panose="020B0609020204030204" pitchFamily="49" charset="0"/>
              </a:rPr>
              <a:t>, Y. (2016). Joint face detection and alignment using multitask cascaded convolutional networks. IEEE Signal Processing Letters, 23(10):1499–1503.</a:t>
            </a:r>
          </a:p>
        </p:txBody>
      </p:sp>
      <p:pic>
        <p:nvPicPr>
          <p:cNvPr id="11" name="Picture 10">
            <a:extLst>
              <a:ext uri="{FF2B5EF4-FFF2-40B4-BE49-F238E27FC236}">
                <a16:creationId xmlns:a16="http://schemas.microsoft.com/office/drawing/2014/main" id="{F866E6AB-F99E-C39F-64A8-DC27C915862A}"/>
              </a:ext>
            </a:extLst>
          </p:cNvPr>
          <p:cNvPicPr>
            <a:picLocks noChangeAspect="1"/>
          </p:cNvPicPr>
          <p:nvPr/>
        </p:nvPicPr>
        <p:blipFill>
          <a:blip r:embed="rId3"/>
          <a:stretch>
            <a:fillRect/>
          </a:stretch>
        </p:blipFill>
        <p:spPr>
          <a:xfrm>
            <a:off x="5408612" y="838200"/>
            <a:ext cx="6433287" cy="5130546"/>
          </a:xfrm>
          <a:prstGeom prst="rect">
            <a:avLst/>
          </a:prstGeom>
          <a:ln w="25400">
            <a:solidFill>
              <a:schemeClr val="accent1"/>
            </a:solidFill>
          </a:ln>
        </p:spPr>
      </p:pic>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912812" y="141277"/>
            <a:ext cx="10287000" cy="639762"/>
          </a:xfrm>
        </p:spPr>
        <p:txBody>
          <a:bodyPr>
            <a:noAutofit/>
          </a:bodyPr>
          <a:lstStyle/>
          <a:p>
            <a:r>
              <a:rPr lang="en-US" dirty="0"/>
              <a:t>Facial Detection and Extraction Example</a:t>
            </a:r>
          </a:p>
        </p:txBody>
      </p:sp>
      <p:pic>
        <p:nvPicPr>
          <p:cNvPr id="15" name="Picture 14">
            <a:extLst>
              <a:ext uri="{FF2B5EF4-FFF2-40B4-BE49-F238E27FC236}">
                <a16:creationId xmlns:a16="http://schemas.microsoft.com/office/drawing/2014/main" id="{7CAC1925-14E2-9259-B13B-12FA902BF6A6}"/>
              </a:ext>
            </a:extLst>
          </p:cNvPr>
          <p:cNvPicPr>
            <a:picLocks noChangeAspect="1"/>
          </p:cNvPicPr>
          <p:nvPr/>
        </p:nvPicPr>
        <p:blipFill>
          <a:blip r:embed="rId3"/>
          <a:stretch>
            <a:fillRect/>
          </a:stretch>
        </p:blipFill>
        <p:spPr>
          <a:xfrm>
            <a:off x="6094412" y="1371600"/>
            <a:ext cx="1600200" cy="2000250"/>
          </a:xfrm>
          <a:prstGeom prst="rect">
            <a:avLst/>
          </a:prstGeom>
          <a:ln w="34925">
            <a:solidFill>
              <a:schemeClr val="accent5"/>
            </a:solidFill>
          </a:ln>
        </p:spPr>
      </p:pic>
      <p:pic>
        <p:nvPicPr>
          <p:cNvPr id="3" name="Picture 2">
            <a:extLst>
              <a:ext uri="{FF2B5EF4-FFF2-40B4-BE49-F238E27FC236}">
                <a16:creationId xmlns:a16="http://schemas.microsoft.com/office/drawing/2014/main" id="{ADD612A7-1450-2D53-21B2-F6528F05056D}"/>
              </a:ext>
            </a:extLst>
          </p:cNvPr>
          <p:cNvPicPr>
            <a:picLocks noChangeAspect="1"/>
          </p:cNvPicPr>
          <p:nvPr/>
        </p:nvPicPr>
        <p:blipFill>
          <a:blip r:embed="rId4"/>
          <a:stretch>
            <a:fillRect/>
          </a:stretch>
        </p:blipFill>
        <p:spPr>
          <a:xfrm>
            <a:off x="1612958" y="1371600"/>
            <a:ext cx="3353883" cy="4495800"/>
          </a:xfrm>
          <a:prstGeom prst="rect">
            <a:avLst/>
          </a:prstGeom>
          <a:ln w="34925">
            <a:solidFill>
              <a:schemeClr val="accent1"/>
            </a:solidFill>
          </a:ln>
        </p:spPr>
      </p:pic>
      <p:sp>
        <p:nvSpPr>
          <p:cNvPr id="4" name="Content Placeholder 13">
            <a:extLst>
              <a:ext uri="{FF2B5EF4-FFF2-40B4-BE49-F238E27FC236}">
                <a16:creationId xmlns:a16="http://schemas.microsoft.com/office/drawing/2014/main" id="{F56FB634-DE98-6B72-1E6A-9C58E9AEA3ED}"/>
              </a:ext>
            </a:extLst>
          </p:cNvPr>
          <p:cNvSpPr>
            <a:spLocks noGrp="1"/>
          </p:cNvSpPr>
          <p:nvPr>
            <p:ph idx="1"/>
          </p:nvPr>
        </p:nvSpPr>
        <p:spPr>
          <a:xfrm>
            <a:off x="6049545" y="3695701"/>
            <a:ext cx="5759867" cy="1562099"/>
          </a:xfrm>
        </p:spPr>
        <p:txBody>
          <a:bodyPr>
            <a:normAutofit/>
          </a:bodyPr>
          <a:lstStyle/>
          <a:p>
            <a:pPr marL="0" indent="0">
              <a:buNone/>
            </a:pPr>
            <a:r>
              <a:rPr lang="en-US" sz="2200" dirty="0">
                <a:latin typeface="Consolas" panose="020B0609020204030204" pitchFamily="49" charset="0"/>
              </a:rPr>
              <a:t>Highest probability beyond specified threshold chosen as facial feature, extracted, resized, post-processed and normalized prior to input to CNN</a:t>
            </a:r>
          </a:p>
        </p:txBody>
      </p:sp>
      <p:cxnSp>
        <p:nvCxnSpPr>
          <p:cNvPr id="5" name="Straight Arrow Connector 4">
            <a:extLst>
              <a:ext uri="{FF2B5EF4-FFF2-40B4-BE49-F238E27FC236}">
                <a16:creationId xmlns:a16="http://schemas.microsoft.com/office/drawing/2014/main" id="{73613D19-374F-790C-90FD-158245924BE9}"/>
              </a:ext>
            </a:extLst>
          </p:cNvPr>
          <p:cNvCxnSpPr>
            <a:cxnSpLocks/>
            <a:stCxn id="10" idx="3"/>
            <a:endCxn id="15" idx="1"/>
          </p:cNvCxnSpPr>
          <p:nvPr/>
        </p:nvCxnSpPr>
        <p:spPr>
          <a:xfrm flipV="1">
            <a:off x="3214239" y="2371725"/>
            <a:ext cx="2880173" cy="790575"/>
          </a:xfrm>
          <a:prstGeom prst="straightConnector1">
            <a:avLst/>
          </a:prstGeom>
          <a:ln w="3810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8A1CFA4-3BF7-453F-D7F6-5109110E3B14}"/>
              </a:ext>
            </a:extLst>
          </p:cNvPr>
          <p:cNvSpPr/>
          <p:nvPr/>
        </p:nvSpPr>
        <p:spPr>
          <a:xfrm>
            <a:off x="1854857" y="2438400"/>
            <a:ext cx="1359382" cy="1447800"/>
          </a:xfrm>
          <a:prstGeom prst="rect">
            <a:avLst/>
          </a:prstGeom>
          <a:noFill/>
          <a:ln w="381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66480F30-D57D-FD6F-4058-23361B67CC63}"/>
              </a:ext>
            </a:extLst>
          </p:cNvPr>
          <p:cNvPicPr>
            <a:picLocks noChangeAspect="1"/>
          </p:cNvPicPr>
          <p:nvPr/>
        </p:nvPicPr>
        <p:blipFill>
          <a:blip r:embed="rId5"/>
          <a:stretch>
            <a:fillRect/>
          </a:stretch>
        </p:blipFill>
        <p:spPr>
          <a:xfrm>
            <a:off x="9675706" y="1379921"/>
            <a:ext cx="1555742" cy="2000250"/>
          </a:xfrm>
          <a:prstGeom prst="rect">
            <a:avLst/>
          </a:prstGeom>
          <a:ln w="34925">
            <a:solidFill>
              <a:schemeClr val="accent3"/>
            </a:solidFill>
          </a:ln>
        </p:spPr>
      </p:pic>
      <p:cxnSp>
        <p:nvCxnSpPr>
          <p:cNvPr id="33" name="Straight Arrow Connector 32">
            <a:extLst>
              <a:ext uri="{FF2B5EF4-FFF2-40B4-BE49-F238E27FC236}">
                <a16:creationId xmlns:a16="http://schemas.microsoft.com/office/drawing/2014/main" id="{023D8731-3077-3C46-FCDE-000FA6721138}"/>
              </a:ext>
            </a:extLst>
          </p:cNvPr>
          <p:cNvCxnSpPr>
            <a:cxnSpLocks/>
          </p:cNvCxnSpPr>
          <p:nvPr/>
        </p:nvCxnSpPr>
        <p:spPr>
          <a:xfrm>
            <a:off x="7725685" y="2362200"/>
            <a:ext cx="1905000" cy="0"/>
          </a:xfrm>
          <a:prstGeom prst="straightConnector1">
            <a:avLst/>
          </a:prstGeom>
          <a:ln w="38100">
            <a:solidFill>
              <a:schemeClr val="accent3"/>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27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836612" y="42809"/>
            <a:ext cx="7010399" cy="639762"/>
          </a:xfrm>
        </p:spPr>
        <p:txBody>
          <a:bodyPr>
            <a:noAutofit/>
          </a:bodyPr>
          <a:lstStyle/>
          <a:p>
            <a:r>
              <a:rPr lang="en-US" dirty="0"/>
              <a:t>CNN Binary Classifier</a:t>
            </a:r>
          </a:p>
        </p:txBody>
      </p:sp>
      <p:sp>
        <p:nvSpPr>
          <p:cNvPr id="14" name="Content Placeholder 13"/>
          <p:cNvSpPr>
            <a:spLocks noGrp="1"/>
          </p:cNvSpPr>
          <p:nvPr>
            <p:ph idx="1"/>
          </p:nvPr>
        </p:nvSpPr>
        <p:spPr>
          <a:xfrm>
            <a:off x="379412" y="990600"/>
            <a:ext cx="10515600" cy="2197854"/>
          </a:xfrm>
        </p:spPr>
        <p:txBody>
          <a:bodyPr>
            <a:normAutofit/>
          </a:bodyPr>
          <a:lstStyle/>
          <a:p>
            <a:pPr>
              <a:buFont typeface="Arial" panose="020B0604020202020204" pitchFamily="34" charset="0"/>
              <a:buChar char="•"/>
            </a:pPr>
            <a:r>
              <a:rPr lang="en-US" sz="2200" dirty="0">
                <a:latin typeface="Consolas" panose="020B0609020204030204" pitchFamily="49" charset="0"/>
              </a:rPr>
              <a:t>Used dataset comprising 70,000 real faces from Flickr and 70,000 fake faces generated from the StyleGAN model, originally collected and provided by Nvidia</a:t>
            </a:r>
          </a:p>
          <a:p>
            <a:pPr>
              <a:buFont typeface="Arial" panose="020B0604020202020204" pitchFamily="34" charset="0"/>
              <a:buChar char="•"/>
            </a:pPr>
            <a:r>
              <a:rPr lang="en-US" sz="2200" dirty="0">
                <a:latin typeface="Consolas" panose="020B0609020204030204" pitchFamily="49" charset="0"/>
              </a:rPr>
              <a:t>Facial image extracted from phase 1 passed through CNN comprised of two convolutional layers and two fully connected ones yielding output for binary classification</a:t>
            </a:r>
          </a:p>
        </p:txBody>
      </p:sp>
      <p:sp>
        <p:nvSpPr>
          <p:cNvPr id="9" name="TextBox 8">
            <a:extLst>
              <a:ext uri="{FF2B5EF4-FFF2-40B4-BE49-F238E27FC236}">
                <a16:creationId xmlns:a16="http://schemas.microsoft.com/office/drawing/2014/main" id="{8B5CAE27-9A10-6293-3AF5-3228290F694C}"/>
              </a:ext>
            </a:extLst>
          </p:cNvPr>
          <p:cNvSpPr txBox="1"/>
          <p:nvPr/>
        </p:nvSpPr>
        <p:spPr>
          <a:xfrm>
            <a:off x="150812" y="6248400"/>
            <a:ext cx="8153400" cy="276999"/>
          </a:xfrm>
          <a:prstGeom prst="rect">
            <a:avLst/>
          </a:prstGeom>
          <a:noFill/>
        </p:spPr>
        <p:txBody>
          <a:bodyPr wrap="square">
            <a:spAutoFit/>
          </a:bodyPr>
          <a:lstStyle/>
          <a:p>
            <a:r>
              <a:rPr lang="en-US" sz="1200" dirty="0">
                <a:latin typeface="Consolas" panose="020B0609020204030204" pitchFamily="49" charset="0"/>
              </a:rPr>
              <a:t>https://www.kaggle.com/datasets/xhlulu/140k-real-and-fake-faces</a:t>
            </a:r>
          </a:p>
        </p:txBody>
      </p:sp>
      <p:pic>
        <p:nvPicPr>
          <p:cNvPr id="2" name="Picture 1">
            <a:extLst>
              <a:ext uri="{FF2B5EF4-FFF2-40B4-BE49-F238E27FC236}">
                <a16:creationId xmlns:a16="http://schemas.microsoft.com/office/drawing/2014/main" id="{4DACE27C-9147-DE56-CAB3-0C493DF2632B}"/>
              </a:ext>
            </a:extLst>
          </p:cNvPr>
          <p:cNvPicPr>
            <a:picLocks noChangeAspect="1"/>
          </p:cNvPicPr>
          <p:nvPr/>
        </p:nvPicPr>
        <p:blipFill>
          <a:blip r:embed="rId3"/>
          <a:stretch>
            <a:fillRect/>
          </a:stretch>
        </p:blipFill>
        <p:spPr>
          <a:xfrm>
            <a:off x="227012" y="3657600"/>
            <a:ext cx="11734800" cy="1334980"/>
          </a:xfrm>
          <a:prstGeom prst="rect">
            <a:avLst/>
          </a:prstGeom>
          <a:ln w="25400">
            <a:solidFill>
              <a:schemeClr val="accent1"/>
            </a:solidFill>
          </a:ln>
        </p:spPr>
      </p:pic>
    </p:spTree>
    <p:extLst>
      <p:ext uri="{BB962C8B-B14F-4D97-AF65-F5344CB8AC3E}">
        <p14:creationId xmlns:p14="http://schemas.microsoft.com/office/powerpoint/2010/main" val="304886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429610" y="196757"/>
            <a:ext cx="5867400" cy="1055803"/>
          </a:xfrm>
        </p:spPr>
        <p:txBody>
          <a:bodyPr>
            <a:noAutofit/>
          </a:bodyPr>
          <a:lstStyle/>
          <a:p>
            <a:r>
              <a:rPr lang="en-US" dirty="0"/>
              <a:t>Best Results &amp; Model Pipeline to Date:</a:t>
            </a:r>
          </a:p>
        </p:txBody>
      </p:sp>
      <p:sp>
        <p:nvSpPr>
          <p:cNvPr id="10" name="TextBox 9">
            <a:extLst>
              <a:ext uri="{FF2B5EF4-FFF2-40B4-BE49-F238E27FC236}">
                <a16:creationId xmlns:a16="http://schemas.microsoft.com/office/drawing/2014/main" id="{852A0CE9-6EF2-B753-293E-103F7573C9BC}"/>
              </a:ext>
            </a:extLst>
          </p:cNvPr>
          <p:cNvSpPr txBox="1"/>
          <p:nvPr/>
        </p:nvSpPr>
        <p:spPr>
          <a:xfrm>
            <a:off x="7323969" y="744644"/>
            <a:ext cx="1746115" cy="433965"/>
          </a:xfrm>
          <a:custGeom>
            <a:avLst/>
            <a:gdLst>
              <a:gd name="connsiteX0" fmla="*/ 0 w 1746115"/>
              <a:gd name="connsiteY0" fmla="*/ 0 h 433965"/>
              <a:gd name="connsiteX1" fmla="*/ 599499 w 1746115"/>
              <a:gd name="connsiteY1" fmla="*/ 0 h 433965"/>
              <a:gd name="connsiteX2" fmla="*/ 1164077 w 1746115"/>
              <a:gd name="connsiteY2" fmla="*/ 0 h 433965"/>
              <a:gd name="connsiteX3" fmla="*/ 1746115 w 1746115"/>
              <a:gd name="connsiteY3" fmla="*/ 0 h 433965"/>
              <a:gd name="connsiteX4" fmla="*/ 1746115 w 1746115"/>
              <a:gd name="connsiteY4" fmla="*/ 433965 h 433965"/>
              <a:gd name="connsiteX5" fmla="*/ 1164077 w 1746115"/>
              <a:gd name="connsiteY5" fmla="*/ 433965 h 433965"/>
              <a:gd name="connsiteX6" fmla="*/ 634422 w 1746115"/>
              <a:gd name="connsiteY6" fmla="*/ 433965 h 433965"/>
              <a:gd name="connsiteX7" fmla="*/ 0 w 1746115"/>
              <a:gd name="connsiteY7" fmla="*/ 433965 h 433965"/>
              <a:gd name="connsiteX8" fmla="*/ 0 w 1746115"/>
              <a:gd name="connsiteY8" fmla="*/ 0 h 4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6115" h="433965" extrusionOk="0">
                <a:moveTo>
                  <a:pt x="0" y="0"/>
                </a:moveTo>
                <a:cubicBezTo>
                  <a:pt x="137156" y="-36396"/>
                  <a:pt x="347274" y="4489"/>
                  <a:pt x="599499" y="0"/>
                </a:cubicBezTo>
                <a:cubicBezTo>
                  <a:pt x="851724" y="-4489"/>
                  <a:pt x="1006193" y="7125"/>
                  <a:pt x="1164077" y="0"/>
                </a:cubicBezTo>
                <a:cubicBezTo>
                  <a:pt x="1321961" y="-7125"/>
                  <a:pt x="1573259" y="39706"/>
                  <a:pt x="1746115" y="0"/>
                </a:cubicBezTo>
                <a:cubicBezTo>
                  <a:pt x="1764440" y="212470"/>
                  <a:pt x="1706759" y="344380"/>
                  <a:pt x="1746115" y="433965"/>
                </a:cubicBezTo>
                <a:cubicBezTo>
                  <a:pt x="1613370" y="449526"/>
                  <a:pt x="1336673" y="420850"/>
                  <a:pt x="1164077" y="433965"/>
                </a:cubicBezTo>
                <a:cubicBezTo>
                  <a:pt x="991481" y="447080"/>
                  <a:pt x="869650" y="424107"/>
                  <a:pt x="634422" y="433965"/>
                </a:cubicBezTo>
                <a:cubicBezTo>
                  <a:pt x="399195" y="443823"/>
                  <a:pt x="237041" y="361461"/>
                  <a:pt x="0" y="433965"/>
                </a:cubicBezTo>
                <a:cubicBezTo>
                  <a:pt x="-32944" y="318458"/>
                  <a:pt x="8308" y="139436"/>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dirty="0">
                <a:solidFill>
                  <a:schemeClr val="tx1"/>
                </a:solidFill>
                <a:latin typeface="+mj-lt"/>
              </a:rPr>
              <a:t>Image</a:t>
            </a:r>
          </a:p>
        </p:txBody>
      </p:sp>
      <p:sp>
        <p:nvSpPr>
          <p:cNvPr id="11" name="TextBox 10">
            <a:extLst>
              <a:ext uri="{FF2B5EF4-FFF2-40B4-BE49-F238E27FC236}">
                <a16:creationId xmlns:a16="http://schemas.microsoft.com/office/drawing/2014/main" id="{EA3E677A-D648-81B0-A80A-A187C70686E9}"/>
              </a:ext>
            </a:extLst>
          </p:cNvPr>
          <p:cNvSpPr txBox="1"/>
          <p:nvPr/>
        </p:nvSpPr>
        <p:spPr>
          <a:xfrm>
            <a:off x="5266569" y="1785880"/>
            <a:ext cx="5737256" cy="627864"/>
          </a:xfrm>
          <a:custGeom>
            <a:avLst/>
            <a:gdLst>
              <a:gd name="connsiteX0" fmla="*/ 0 w 5737256"/>
              <a:gd name="connsiteY0" fmla="*/ 0 h 627864"/>
              <a:gd name="connsiteX1" fmla="*/ 631098 w 5737256"/>
              <a:gd name="connsiteY1" fmla="*/ 0 h 627864"/>
              <a:gd name="connsiteX2" fmla="*/ 1147451 w 5737256"/>
              <a:gd name="connsiteY2" fmla="*/ 0 h 627864"/>
              <a:gd name="connsiteX3" fmla="*/ 1549059 w 5737256"/>
              <a:gd name="connsiteY3" fmla="*/ 0 h 627864"/>
              <a:gd name="connsiteX4" fmla="*/ 2180157 w 5737256"/>
              <a:gd name="connsiteY4" fmla="*/ 0 h 627864"/>
              <a:gd name="connsiteX5" fmla="*/ 2696510 w 5737256"/>
              <a:gd name="connsiteY5" fmla="*/ 0 h 627864"/>
              <a:gd name="connsiteX6" fmla="*/ 3212863 w 5737256"/>
              <a:gd name="connsiteY6" fmla="*/ 0 h 627864"/>
              <a:gd name="connsiteX7" fmla="*/ 3671844 w 5737256"/>
              <a:gd name="connsiteY7" fmla="*/ 0 h 627864"/>
              <a:gd name="connsiteX8" fmla="*/ 4188197 w 5737256"/>
              <a:gd name="connsiteY8" fmla="*/ 0 h 627864"/>
              <a:gd name="connsiteX9" fmla="*/ 4819295 w 5737256"/>
              <a:gd name="connsiteY9" fmla="*/ 0 h 627864"/>
              <a:gd name="connsiteX10" fmla="*/ 5737256 w 5737256"/>
              <a:gd name="connsiteY10" fmla="*/ 0 h 627864"/>
              <a:gd name="connsiteX11" fmla="*/ 5737256 w 5737256"/>
              <a:gd name="connsiteY11" fmla="*/ 326489 h 627864"/>
              <a:gd name="connsiteX12" fmla="*/ 5737256 w 5737256"/>
              <a:gd name="connsiteY12" fmla="*/ 627864 h 627864"/>
              <a:gd name="connsiteX13" fmla="*/ 5335648 w 5737256"/>
              <a:gd name="connsiteY13" fmla="*/ 627864 h 627864"/>
              <a:gd name="connsiteX14" fmla="*/ 4704550 w 5737256"/>
              <a:gd name="connsiteY14" fmla="*/ 627864 h 627864"/>
              <a:gd name="connsiteX15" fmla="*/ 4245569 w 5737256"/>
              <a:gd name="connsiteY15" fmla="*/ 627864 h 627864"/>
              <a:gd name="connsiteX16" fmla="*/ 3843962 w 5737256"/>
              <a:gd name="connsiteY16" fmla="*/ 627864 h 627864"/>
              <a:gd name="connsiteX17" fmla="*/ 3270236 w 5737256"/>
              <a:gd name="connsiteY17" fmla="*/ 627864 h 627864"/>
              <a:gd name="connsiteX18" fmla="*/ 2811255 w 5737256"/>
              <a:gd name="connsiteY18" fmla="*/ 627864 h 627864"/>
              <a:gd name="connsiteX19" fmla="*/ 2180157 w 5737256"/>
              <a:gd name="connsiteY19" fmla="*/ 627864 h 627864"/>
              <a:gd name="connsiteX20" fmla="*/ 1721177 w 5737256"/>
              <a:gd name="connsiteY20" fmla="*/ 627864 h 627864"/>
              <a:gd name="connsiteX21" fmla="*/ 1204824 w 5737256"/>
              <a:gd name="connsiteY21" fmla="*/ 627864 h 627864"/>
              <a:gd name="connsiteX22" fmla="*/ 516353 w 5737256"/>
              <a:gd name="connsiteY22" fmla="*/ 627864 h 627864"/>
              <a:gd name="connsiteX23" fmla="*/ 0 w 5737256"/>
              <a:gd name="connsiteY23" fmla="*/ 627864 h 627864"/>
              <a:gd name="connsiteX24" fmla="*/ 0 w 5737256"/>
              <a:gd name="connsiteY24" fmla="*/ 313932 h 627864"/>
              <a:gd name="connsiteX25" fmla="*/ 0 w 5737256"/>
              <a:gd name="connsiteY25"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37256" h="627864" extrusionOk="0">
                <a:moveTo>
                  <a:pt x="0" y="0"/>
                </a:moveTo>
                <a:cubicBezTo>
                  <a:pt x="274287" y="-11302"/>
                  <a:pt x="470744" y="7284"/>
                  <a:pt x="631098" y="0"/>
                </a:cubicBezTo>
                <a:cubicBezTo>
                  <a:pt x="791452" y="-7284"/>
                  <a:pt x="981699" y="43628"/>
                  <a:pt x="1147451" y="0"/>
                </a:cubicBezTo>
                <a:cubicBezTo>
                  <a:pt x="1313203" y="-43628"/>
                  <a:pt x="1400728" y="46363"/>
                  <a:pt x="1549059" y="0"/>
                </a:cubicBezTo>
                <a:cubicBezTo>
                  <a:pt x="1697390" y="-46363"/>
                  <a:pt x="1926979" y="35932"/>
                  <a:pt x="2180157" y="0"/>
                </a:cubicBezTo>
                <a:cubicBezTo>
                  <a:pt x="2433335" y="-35932"/>
                  <a:pt x="2503419" y="59215"/>
                  <a:pt x="2696510" y="0"/>
                </a:cubicBezTo>
                <a:cubicBezTo>
                  <a:pt x="2889601" y="-59215"/>
                  <a:pt x="3005691" y="15527"/>
                  <a:pt x="3212863" y="0"/>
                </a:cubicBezTo>
                <a:cubicBezTo>
                  <a:pt x="3420035" y="-15527"/>
                  <a:pt x="3493478" y="52833"/>
                  <a:pt x="3671844" y="0"/>
                </a:cubicBezTo>
                <a:cubicBezTo>
                  <a:pt x="3850210" y="-52833"/>
                  <a:pt x="4083082" y="60494"/>
                  <a:pt x="4188197" y="0"/>
                </a:cubicBezTo>
                <a:cubicBezTo>
                  <a:pt x="4293312" y="-60494"/>
                  <a:pt x="4533458" y="58186"/>
                  <a:pt x="4819295" y="0"/>
                </a:cubicBezTo>
                <a:cubicBezTo>
                  <a:pt x="5105132" y="-58186"/>
                  <a:pt x="5340072" y="4699"/>
                  <a:pt x="5737256" y="0"/>
                </a:cubicBezTo>
                <a:cubicBezTo>
                  <a:pt x="5771928" y="154255"/>
                  <a:pt x="5710982" y="253474"/>
                  <a:pt x="5737256" y="326489"/>
                </a:cubicBezTo>
                <a:cubicBezTo>
                  <a:pt x="5763530" y="399504"/>
                  <a:pt x="5710920" y="552267"/>
                  <a:pt x="5737256" y="627864"/>
                </a:cubicBezTo>
                <a:cubicBezTo>
                  <a:pt x="5612480" y="636447"/>
                  <a:pt x="5423491" y="601467"/>
                  <a:pt x="5335648" y="627864"/>
                </a:cubicBezTo>
                <a:cubicBezTo>
                  <a:pt x="5247805" y="654261"/>
                  <a:pt x="4880098" y="579781"/>
                  <a:pt x="4704550" y="627864"/>
                </a:cubicBezTo>
                <a:cubicBezTo>
                  <a:pt x="4529002" y="675947"/>
                  <a:pt x="4343667" y="578874"/>
                  <a:pt x="4245569" y="627864"/>
                </a:cubicBezTo>
                <a:cubicBezTo>
                  <a:pt x="4147471" y="676854"/>
                  <a:pt x="3967517" y="599604"/>
                  <a:pt x="3843962" y="627864"/>
                </a:cubicBezTo>
                <a:cubicBezTo>
                  <a:pt x="3720407" y="656124"/>
                  <a:pt x="3459498" y="589342"/>
                  <a:pt x="3270236" y="627864"/>
                </a:cubicBezTo>
                <a:cubicBezTo>
                  <a:pt x="3080974" y="666386"/>
                  <a:pt x="2982386" y="610097"/>
                  <a:pt x="2811255" y="627864"/>
                </a:cubicBezTo>
                <a:cubicBezTo>
                  <a:pt x="2640124" y="645631"/>
                  <a:pt x="2455378" y="558376"/>
                  <a:pt x="2180157" y="627864"/>
                </a:cubicBezTo>
                <a:cubicBezTo>
                  <a:pt x="1904936" y="697352"/>
                  <a:pt x="1944068" y="606965"/>
                  <a:pt x="1721177" y="627864"/>
                </a:cubicBezTo>
                <a:cubicBezTo>
                  <a:pt x="1498286" y="648763"/>
                  <a:pt x="1367929" y="594294"/>
                  <a:pt x="1204824" y="627864"/>
                </a:cubicBezTo>
                <a:cubicBezTo>
                  <a:pt x="1041719" y="661434"/>
                  <a:pt x="853216" y="613285"/>
                  <a:pt x="516353" y="627864"/>
                </a:cubicBezTo>
                <a:cubicBezTo>
                  <a:pt x="179490" y="642443"/>
                  <a:pt x="148594" y="627400"/>
                  <a:pt x="0" y="627864"/>
                </a:cubicBezTo>
                <a:cubicBezTo>
                  <a:pt x="-31978" y="524894"/>
                  <a:pt x="15592" y="392000"/>
                  <a:pt x="0" y="313932"/>
                </a:cubicBezTo>
                <a:cubicBezTo>
                  <a:pt x="-15592" y="235864"/>
                  <a:pt x="744" y="102530"/>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MTCNN for face detection, bounding box regression and facial landmark localization tasks</a:t>
            </a:r>
          </a:p>
        </p:txBody>
      </p:sp>
      <p:sp>
        <p:nvSpPr>
          <p:cNvPr id="12" name="TextBox 11">
            <a:extLst>
              <a:ext uri="{FF2B5EF4-FFF2-40B4-BE49-F238E27FC236}">
                <a16:creationId xmlns:a16="http://schemas.microsoft.com/office/drawing/2014/main" id="{6EE65476-83B4-48EF-965D-4CE9F70CEB22}"/>
              </a:ext>
            </a:extLst>
          </p:cNvPr>
          <p:cNvSpPr txBox="1"/>
          <p:nvPr/>
        </p:nvSpPr>
        <p:spPr>
          <a:xfrm>
            <a:off x="5254083" y="3492624"/>
            <a:ext cx="5737256" cy="406265"/>
          </a:xfrm>
          <a:custGeom>
            <a:avLst/>
            <a:gdLst>
              <a:gd name="connsiteX0" fmla="*/ 0 w 5737256"/>
              <a:gd name="connsiteY0" fmla="*/ 0 h 406265"/>
              <a:gd name="connsiteX1" fmla="*/ 631098 w 5737256"/>
              <a:gd name="connsiteY1" fmla="*/ 0 h 406265"/>
              <a:gd name="connsiteX2" fmla="*/ 1147451 w 5737256"/>
              <a:gd name="connsiteY2" fmla="*/ 0 h 406265"/>
              <a:gd name="connsiteX3" fmla="*/ 1549059 w 5737256"/>
              <a:gd name="connsiteY3" fmla="*/ 0 h 406265"/>
              <a:gd name="connsiteX4" fmla="*/ 2180157 w 5737256"/>
              <a:gd name="connsiteY4" fmla="*/ 0 h 406265"/>
              <a:gd name="connsiteX5" fmla="*/ 2696510 w 5737256"/>
              <a:gd name="connsiteY5" fmla="*/ 0 h 406265"/>
              <a:gd name="connsiteX6" fmla="*/ 3212863 w 5737256"/>
              <a:gd name="connsiteY6" fmla="*/ 0 h 406265"/>
              <a:gd name="connsiteX7" fmla="*/ 3671844 w 5737256"/>
              <a:gd name="connsiteY7" fmla="*/ 0 h 406265"/>
              <a:gd name="connsiteX8" fmla="*/ 4188197 w 5737256"/>
              <a:gd name="connsiteY8" fmla="*/ 0 h 406265"/>
              <a:gd name="connsiteX9" fmla="*/ 4819295 w 5737256"/>
              <a:gd name="connsiteY9" fmla="*/ 0 h 406265"/>
              <a:gd name="connsiteX10" fmla="*/ 5737256 w 5737256"/>
              <a:gd name="connsiteY10" fmla="*/ 0 h 406265"/>
              <a:gd name="connsiteX11" fmla="*/ 5737256 w 5737256"/>
              <a:gd name="connsiteY11" fmla="*/ 406265 h 406265"/>
              <a:gd name="connsiteX12" fmla="*/ 5163530 w 5737256"/>
              <a:gd name="connsiteY12" fmla="*/ 406265 h 406265"/>
              <a:gd name="connsiteX13" fmla="*/ 4532432 w 5737256"/>
              <a:gd name="connsiteY13" fmla="*/ 406265 h 406265"/>
              <a:gd name="connsiteX14" fmla="*/ 3901334 w 5737256"/>
              <a:gd name="connsiteY14" fmla="*/ 406265 h 406265"/>
              <a:gd name="connsiteX15" fmla="*/ 3442354 w 5737256"/>
              <a:gd name="connsiteY15" fmla="*/ 406265 h 406265"/>
              <a:gd name="connsiteX16" fmla="*/ 3040746 w 5737256"/>
              <a:gd name="connsiteY16" fmla="*/ 406265 h 406265"/>
              <a:gd name="connsiteX17" fmla="*/ 2467020 w 5737256"/>
              <a:gd name="connsiteY17" fmla="*/ 406265 h 406265"/>
              <a:gd name="connsiteX18" fmla="*/ 2008040 w 5737256"/>
              <a:gd name="connsiteY18" fmla="*/ 406265 h 406265"/>
              <a:gd name="connsiteX19" fmla="*/ 1376941 w 5737256"/>
              <a:gd name="connsiteY19" fmla="*/ 406265 h 406265"/>
              <a:gd name="connsiteX20" fmla="*/ 917961 w 5737256"/>
              <a:gd name="connsiteY20" fmla="*/ 406265 h 406265"/>
              <a:gd name="connsiteX21" fmla="*/ 0 w 5737256"/>
              <a:gd name="connsiteY21" fmla="*/ 406265 h 406265"/>
              <a:gd name="connsiteX22" fmla="*/ 0 w 5737256"/>
              <a:gd name="connsiteY22" fmla="*/ 0 h 40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737256" h="406265" extrusionOk="0">
                <a:moveTo>
                  <a:pt x="0" y="0"/>
                </a:moveTo>
                <a:cubicBezTo>
                  <a:pt x="274287" y="-11302"/>
                  <a:pt x="470744" y="7284"/>
                  <a:pt x="631098" y="0"/>
                </a:cubicBezTo>
                <a:cubicBezTo>
                  <a:pt x="791452" y="-7284"/>
                  <a:pt x="981699" y="43628"/>
                  <a:pt x="1147451" y="0"/>
                </a:cubicBezTo>
                <a:cubicBezTo>
                  <a:pt x="1313203" y="-43628"/>
                  <a:pt x="1400728" y="46363"/>
                  <a:pt x="1549059" y="0"/>
                </a:cubicBezTo>
                <a:cubicBezTo>
                  <a:pt x="1697390" y="-46363"/>
                  <a:pt x="1926979" y="35932"/>
                  <a:pt x="2180157" y="0"/>
                </a:cubicBezTo>
                <a:cubicBezTo>
                  <a:pt x="2433335" y="-35932"/>
                  <a:pt x="2503419" y="59215"/>
                  <a:pt x="2696510" y="0"/>
                </a:cubicBezTo>
                <a:cubicBezTo>
                  <a:pt x="2889601" y="-59215"/>
                  <a:pt x="3005691" y="15527"/>
                  <a:pt x="3212863" y="0"/>
                </a:cubicBezTo>
                <a:cubicBezTo>
                  <a:pt x="3420035" y="-15527"/>
                  <a:pt x="3493478" y="52833"/>
                  <a:pt x="3671844" y="0"/>
                </a:cubicBezTo>
                <a:cubicBezTo>
                  <a:pt x="3850210" y="-52833"/>
                  <a:pt x="4083082" y="60494"/>
                  <a:pt x="4188197" y="0"/>
                </a:cubicBezTo>
                <a:cubicBezTo>
                  <a:pt x="4293312" y="-60494"/>
                  <a:pt x="4533458" y="58186"/>
                  <a:pt x="4819295" y="0"/>
                </a:cubicBezTo>
                <a:cubicBezTo>
                  <a:pt x="5105132" y="-58186"/>
                  <a:pt x="5340072" y="4699"/>
                  <a:pt x="5737256" y="0"/>
                </a:cubicBezTo>
                <a:cubicBezTo>
                  <a:pt x="5738403" y="97940"/>
                  <a:pt x="5735368" y="311041"/>
                  <a:pt x="5737256" y="406265"/>
                </a:cubicBezTo>
                <a:cubicBezTo>
                  <a:pt x="5479286" y="452898"/>
                  <a:pt x="5354382" y="363006"/>
                  <a:pt x="5163530" y="406265"/>
                </a:cubicBezTo>
                <a:cubicBezTo>
                  <a:pt x="4972678" y="449524"/>
                  <a:pt x="4785060" y="344678"/>
                  <a:pt x="4532432" y="406265"/>
                </a:cubicBezTo>
                <a:cubicBezTo>
                  <a:pt x="4279804" y="467852"/>
                  <a:pt x="4076882" y="358182"/>
                  <a:pt x="3901334" y="406265"/>
                </a:cubicBezTo>
                <a:cubicBezTo>
                  <a:pt x="3725786" y="454348"/>
                  <a:pt x="3671719" y="356261"/>
                  <a:pt x="3442354" y="406265"/>
                </a:cubicBezTo>
                <a:cubicBezTo>
                  <a:pt x="3212989" y="456269"/>
                  <a:pt x="3167719" y="383939"/>
                  <a:pt x="3040746" y="406265"/>
                </a:cubicBezTo>
                <a:cubicBezTo>
                  <a:pt x="2913773" y="428591"/>
                  <a:pt x="2656282" y="367743"/>
                  <a:pt x="2467020" y="406265"/>
                </a:cubicBezTo>
                <a:cubicBezTo>
                  <a:pt x="2277758" y="444787"/>
                  <a:pt x="2178610" y="387061"/>
                  <a:pt x="2008040" y="406265"/>
                </a:cubicBezTo>
                <a:cubicBezTo>
                  <a:pt x="1837470" y="425469"/>
                  <a:pt x="1654873" y="337917"/>
                  <a:pt x="1376941" y="406265"/>
                </a:cubicBezTo>
                <a:cubicBezTo>
                  <a:pt x="1099009" y="474613"/>
                  <a:pt x="1140852" y="385366"/>
                  <a:pt x="917961" y="406265"/>
                </a:cubicBezTo>
                <a:cubicBezTo>
                  <a:pt x="695070" y="427164"/>
                  <a:pt x="283810" y="352245"/>
                  <a:pt x="0" y="406265"/>
                </a:cubicBezTo>
                <a:cubicBezTo>
                  <a:pt x="-5739" y="203147"/>
                  <a:pt x="28769" y="100432"/>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CNN for facial binary classification</a:t>
            </a:r>
          </a:p>
        </p:txBody>
      </p:sp>
      <p:sp>
        <p:nvSpPr>
          <p:cNvPr id="20" name="TextBox 19">
            <a:extLst>
              <a:ext uri="{FF2B5EF4-FFF2-40B4-BE49-F238E27FC236}">
                <a16:creationId xmlns:a16="http://schemas.microsoft.com/office/drawing/2014/main" id="{5F7A9A9A-44A2-05AC-845C-549ECDA45A61}"/>
              </a:ext>
            </a:extLst>
          </p:cNvPr>
          <p:cNvSpPr txBox="1"/>
          <p:nvPr/>
        </p:nvSpPr>
        <p:spPr>
          <a:xfrm>
            <a:off x="150812" y="6248400"/>
            <a:ext cx="9372600" cy="461665"/>
          </a:xfrm>
          <a:prstGeom prst="rect">
            <a:avLst/>
          </a:prstGeom>
          <a:noFill/>
        </p:spPr>
        <p:txBody>
          <a:bodyPr wrap="square">
            <a:spAutoFit/>
          </a:bodyPr>
          <a:lstStyle/>
          <a:p>
            <a:r>
              <a:rPr lang="en-US" sz="1200" dirty="0">
                <a:latin typeface="+mj-lt"/>
              </a:rPr>
              <a:t>MTCNN Paper: Long-Hua Ma, Hang-Yu Fan, </a:t>
            </a:r>
            <a:r>
              <a:rPr lang="en-US" sz="1200" dirty="0" err="1">
                <a:latin typeface="+mj-lt"/>
              </a:rPr>
              <a:t>Zhe</a:t>
            </a:r>
            <a:r>
              <a:rPr lang="en-US" sz="1200" dirty="0">
                <a:latin typeface="+mj-lt"/>
              </a:rPr>
              <a:t>-Ming Lu, Dong Tian (2020), Acceleration of multi-task cascaded convolutional networks. IET Image Process., 14: 2435-2441. </a:t>
            </a:r>
            <a:r>
              <a:rPr lang="en-US" sz="1200" b="0" i="0" u="none" strike="noStrike" dirty="0">
                <a:solidFill>
                  <a:srgbClr val="4F1B59"/>
                </a:solidFill>
                <a:effectLst/>
                <a:latin typeface="+mj-lt"/>
                <a:hlinkClick r:id="rId3"/>
              </a:rPr>
              <a:t>https://doi.org/10.1049/iet-ipr.2019.0141</a:t>
            </a:r>
            <a:endParaRPr lang="en-US" sz="1200" dirty="0">
              <a:latin typeface="+mj-lt"/>
            </a:endParaRPr>
          </a:p>
        </p:txBody>
      </p:sp>
      <p:sp>
        <p:nvSpPr>
          <p:cNvPr id="21" name="TextBox 20">
            <a:extLst>
              <a:ext uri="{FF2B5EF4-FFF2-40B4-BE49-F238E27FC236}">
                <a16:creationId xmlns:a16="http://schemas.microsoft.com/office/drawing/2014/main" id="{CC57F3E7-0855-3423-EE1D-5153A5AC1E52}"/>
              </a:ext>
            </a:extLst>
          </p:cNvPr>
          <p:cNvSpPr txBox="1"/>
          <p:nvPr/>
        </p:nvSpPr>
        <p:spPr>
          <a:xfrm>
            <a:off x="5266569" y="2425824"/>
            <a:ext cx="2010220" cy="406265"/>
          </a:xfrm>
          <a:custGeom>
            <a:avLst/>
            <a:gdLst>
              <a:gd name="connsiteX0" fmla="*/ 0 w 2010220"/>
              <a:gd name="connsiteY0" fmla="*/ 0 h 406265"/>
              <a:gd name="connsiteX1" fmla="*/ 522657 w 2010220"/>
              <a:gd name="connsiteY1" fmla="*/ 0 h 406265"/>
              <a:gd name="connsiteX2" fmla="*/ 1005110 w 2010220"/>
              <a:gd name="connsiteY2" fmla="*/ 0 h 406265"/>
              <a:gd name="connsiteX3" fmla="*/ 1447358 w 2010220"/>
              <a:gd name="connsiteY3" fmla="*/ 0 h 406265"/>
              <a:gd name="connsiteX4" fmla="*/ 2010220 w 2010220"/>
              <a:gd name="connsiteY4" fmla="*/ 0 h 406265"/>
              <a:gd name="connsiteX5" fmla="*/ 2010220 w 2010220"/>
              <a:gd name="connsiteY5" fmla="*/ 406265 h 406265"/>
              <a:gd name="connsiteX6" fmla="*/ 1487563 w 2010220"/>
              <a:gd name="connsiteY6" fmla="*/ 406265 h 406265"/>
              <a:gd name="connsiteX7" fmla="*/ 944803 w 2010220"/>
              <a:gd name="connsiteY7" fmla="*/ 406265 h 406265"/>
              <a:gd name="connsiteX8" fmla="*/ 0 w 2010220"/>
              <a:gd name="connsiteY8" fmla="*/ 406265 h 406265"/>
              <a:gd name="connsiteX9" fmla="*/ 0 w 2010220"/>
              <a:gd name="connsiteY9" fmla="*/ 0 h 40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220" h="406265" extrusionOk="0">
                <a:moveTo>
                  <a:pt x="0" y="0"/>
                </a:moveTo>
                <a:cubicBezTo>
                  <a:pt x="242970" y="-34428"/>
                  <a:pt x="380672" y="60724"/>
                  <a:pt x="522657" y="0"/>
                </a:cubicBezTo>
                <a:cubicBezTo>
                  <a:pt x="664642" y="-60724"/>
                  <a:pt x="780176" y="3857"/>
                  <a:pt x="1005110" y="0"/>
                </a:cubicBezTo>
                <a:cubicBezTo>
                  <a:pt x="1230044" y="-3857"/>
                  <a:pt x="1340133" y="43148"/>
                  <a:pt x="1447358" y="0"/>
                </a:cubicBezTo>
                <a:cubicBezTo>
                  <a:pt x="1554583" y="-43148"/>
                  <a:pt x="1846429" y="41157"/>
                  <a:pt x="2010220" y="0"/>
                </a:cubicBezTo>
                <a:cubicBezTo>
                  <a:pt x="2020769" y="142512"/>
                  <a:pt x="1977623" y="238961"/>
                  <a:pt x="2010220" y="406265"/>
                </a:cubicBezTo>
                <a:cubicBezTo>
                  <a:pt x="1753657" y="434065"/>
                  <a:pt x="1645129" y="401093"/>
                  <a:pt x="1487563" y="406265"/>
                </a:cubicBezTo>
                <a:cubicBezTo>
                  <a:pt x="1329997" y="411437"/>
                  <a:pt x="1075162" y="364465"/>
                  <a:pt x="944803" y="406265"/>
                </a:cubicBezTo>
                <a:cubicBezTo>
                  <a:pt x="814444" y="448065"/>
                  <a:pt x="326205" y="401168"/>
                  <a:pt x="0" y="406265"/>
                </a:cubicBezTo>
                <a:cubicBezTo>
                  <a:pt x="-36574" y="218192"/>
                  <a:pt x="47605" y="186446"/>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Proposal-Net</a:t>
            </a:r>
          </a:p>
        </p:txBody>
      </p:sp>
      <p:sp>
        <p:nvSpPr>
          <p:cNvPr id="24" name="Arrow: Down 23">
            <a:extLst>
              <a:ext uri="{FF2B5EF4-FFF2-40B4-BE49-F238E27FC236}">
                <a16:creationId xmlns:a16="http://schemas.microsoft.com/office/drawing/2014/main" id="{A10ECEB1-3439-853F-B842-610A0B2521A6}"/>
              </a:ext>
            </a:extLst>
          </p:cNvPr>
          <p:cNvSpPr/>
          <p:nvPr/>
        </p:nvSpPr>
        <p:spPr>
          <a:xfrm>
            <a:off x="8063676" y="1206624"/>
            <a:ext cx="266699" cy="533400"/>
          </a:xfrm>
          <a:custGeom>
            <a:avLst/>
            <a:gdLst>
              <a:gd name="connsiteX0" fmla="*/ 0 w 266699"/>
              <a:gd name="connsiteY0" fmla="*/ 400051 h 533400"/>
              <a:gd name="connsiteX1" fmla="*/ 66675 w 266699"/>
              <a:gd name="connsiteY1" fmla="*/ 400051 h 533400"/>
              <a:gd name="connsiteX2" fmla="*/ 66675 w 266699"/>
              <a:gd name="connsiteY2" fmla="*/ 0 h 533400"/>
              <a:gd name="connsiteX3" fmla="*/ 200024 w 266699"/>
              <a:gd name="connsiteY3" fmla="*/ 0 h 533400"/>
              <a:gd name="connsiteX4" fmla="*/ 200024 w 266699"/>
              <a:gd name="connsiteY4" fmla="*/ 400051 h 533400"/>
              <a:gd name="connsiteX5" fmla="*/ 266699 w 266699"/>
              <a:gd name="connsiteY5" fmla="*/ 400051 h 533400"/>
              <a:gd name="connsiteX6" fmla="*/ 133350 w 266699"/>
              <a:gd name="connsiteY6" fmla="*/ 533400 h 533400"/>
              <a:gd name="connsiteX7" fmla="*/ 0 w 266699"/>
              <a:gd name="connsiteY7" fmla="*/ 4000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699" h="533400" fill="none" extrusionOk="0">
                <a:moveTo>
                  <a:pt x="0" y="400051"/>
                </a:moveTo>
                <a:cubicBezTo>
                  <a:pt x="24679" y="392755"/>
                  <a:pt x="49657" y="405820"/>
                  <a:pt x="66675" y="400051"/>
                </a:cubicBezTo>
                <a:cubicBezTo>
                  <a:pt x="50793" y="223748"/>
                  <a:pt x="70576" y="178918"/>
                  <a:pt x="66675" y="0"/>
                </a:cubicBezTo>
                <a:cubicBezTo>
                  <a:pt x="112624" y="-10241"/>
                  <a:pt x="167318" y="14691"/>
                  <a:pt x="200024" y="0"/>
                </a:cubicBezTo>
                <a:cubicBezTo>
                  <a:pt x="237187" y="169505"/>
                  <a:pt x="159816" y="220487"/>
                  <a:pt x="200024" y="400051"/>
                </a:cubicBezTo>
                <a:cubicBezTo>
                  <a:pt x="222461" y="397981"/>
                  <a:pt x="245638" y="407660"/>
                  <a:pt x="266699" y="400051"/>
                </a:cubicBezTo>
                <a:cubicBezTo>
                  <a:pt x="223929" y="469055"/>
                  <a:pt x="154969" y="480361"/>
                  <a:pt x="133350" y="533400"/>
                </a:cubicBezTo>
                <a:cubicBezTo>
                  <a:pt x="92533" y="493144"/>
                  <a:pt x="40738" y="418613"/>
                  <a:pt x="0" y="400051"/>
                </a:cubicBezTo>
                <a:close/>
              </a:path>
              <a:path w="266699" h="533400" stroke="0" extrusionOk="0">
                <a:moveTo>
                  <a:pt x="0" y="400051"/>
                </a:moveTo>
                <a:cubicBezTo>
                  <a:pt x="27972" y="399807"/>
                  <a:pt x="44819" y="402333"/>
                  <a:pt x="66675" y="400051"/>
                </a:cubicBezTo>
                <a:cubicBezTo>
                  <a:pt x="41929" y="225287"/>
                  <a:pt x="109404" y="119058"/>
                  <a:pt x="66675" y="0"/>
                </a:cubicBezTo>
                <a:cubicBezTo>
                  <a:pt x="108928" y="-984"/>
                  <a:pt x="140031" y="7439"/>
                  <a:pt x="200024" y="0"/>
                </a:cubicBezTo>
                <a:cubicBezTo>
                  <a:pt x="205114" y="143643"/>
                  <a:pt x="188167" y="261594"/>
                  <a:pt x="200024" y="400051"/>
                </a:cubicBezTo>
                <a:cubicBezTo>
                  <a:pt x="216272" y="393061"/>
                  <a:pt x="242070" y="400807"/>
                  <a:pt x="266699" y="400051"/>
                </a:cubicBezTo>
                <a:cubicBezTo>
                  <a:pt x="226851" y="457525"/>
                  <a:pt x="157063" y="481461"/>
                  <a:pt x="133350" y="533400"/>
                </a:cubicBezTo>
                <a:cubicBezTo>
                  <a:pt x="91099" y="513886"/>
                  <a:pt x="45433" y="441102"/>
                  <a:pt x="0" y="400051"/>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1B91829D-FB4A-D64E-D171-16AECFE060C4}"/>
              </a:ext>
            </a:extLst>
          </p:cNvPr>
          <p:cNvSpPr/>
          <p:nvPr/>
        </p:nvSpPr>
        <p:spPr>
          <a:xfrm>
            <a:off x="8047870" y="2883024"/>
            <a:ext cx="266699" cy="533400"/>
          </a:xfrm>
          <a:custGeom>
            <a:avLst/>
            <a:gdLst>
              <a:gd name="connsiteX0" fmla="*/ 0 w 266699"/>
              <a:gd name="connsiteY0" fmla="*/ 400051 h 533400"/>
              <a:gd name="connsiteX1" fmla="*/ 66675 w 266699"/>
              <a:gd name="connsiteY1" fmla="*/ 400051 h 533400"/>
              <a:gd name="connsiteX2" fmla="*/ 66675 w 266699"/>
              <a:gd name="connsiteY2" fmla="*/ 0 h 533400"/>
              <a:gd name="connsiteX3" fmla="*/ 200024 w 266699"/>
              <a:gd name="connsiteY3" fmla="*/ 0 h 533400"/>
              <a:gd name="connsiteX4" fmla="*/ 200024 w 266699"/>
              <a:gd name="connsiteY4" fmla="*/ 400051 h 533400"/>
              <a:gd name="connsiteX5" fmla="*/ 266699 w 266699"/>
              <a:gd name="connsiteY5" fmla="*/ 400051 h 533400"/>
              <a:gd name="connsiteX6" fmla="*/ 133350 w 266699"/>
              <a:gd name="connsiteY6" fmla="*/ 533400 h 533400"/>
              <a:gd name="connsiteX7" fmla="*/ 0 w 266699"/>
              <a:gd name="connsiteY7" fmla="*/ 4000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699" h="533400" fill="none" extrusionOk="0">
                <a:moveTo>
                  <a:pt x="0" y="400051"/>
                </a:moveTo>
                <a:cubicBezTo>
                  <a:pt x="24679" y="392755"/>
                  <a:pt x="49657" y="405820"/>
                  <a:pt x="66675" y="400051"/>
                </a:cubicBezTo>
                <a:cubicBezTo>
                  <a:pt x="50793" y="223748"/>
                  <a:pt x="70576" y="178918"/>
                  <a:pt x="66675" y="0"/>
                </a:cubicBezTo>
                <a:cubicBezTo>
                  <a:pt x="112624" y="-10241"/>
                  <a:pt x="167318" y="14691"/>
                  <a:pt x="200024" y="0"/>
                </a:cubicBezTo>
                <a:cubicBezTo>
                  <a:pt x="237187" y="169505"/>
                  <a:pt x="159816" y="220487"/>
                  <a:pt x="200024" y="400051"/>
                </a:cubicBezTo>
                <a:cubicBezTo>
                  <a:pt x="222461" y="397981"/>
                  <a:pt x="245638" y="407660"/>
                  <a:pt x="266699" y="400051"/>
                </a:cubicBezTo>
                <a:cubicBezTo>
                  <a:pt x="223929" y="469055"/>
                  <a:pt x="154969" y="480361"/>
                  <a:pt x="133350" y="533400"/>
                </a:cubicBezTo>
                <a:cubicBezTo>
                  <a:pt x="92533" y="493144"/>
                  <a:pt x="40738" y="418613"/>
                  <a:pt x="0" y="400051"/>
                </a:cubicBezTo>
                <a:close/>
              </a:path>
              <a:path w="266699" h="533400" stroke="0" extrusionOk="0">
                <a:moveTo>
                  <a:pt x="0" y="400051"/>
                </a:moveTo>
                <a:cubicBezTo>
                  <a:pt x="27972" y="399807"/>
                  <a:pt x="44819" y="402333"/>
                  <a:pt x="66675" y="400051"/>
                </a:cubicBezTo>
                <a:cubicBezTo>
                  <a:pt x="41929" y="225287"/>
                  <a:pt x="109404" y="119058"/>
                  <a:pt x="66675" y="0"/>
                </a:cubicBezTo>
                <a:cubicBezTo>
                  <a:pt x="108928" y="-984"/>
                  <a:pt x="140031" y="7439"/>
                  <a:pt x="200024" y="0"/>
                </a:cubicBezTo>
                <a:cubicBezTo>
                  <a:pt x="205114" y="143643"/>
                  <a:pt x="188167" y="261594"/>
                  <a:pt x="200024" y="400051"/>
                </a:cubicBezTo>
                <a:cubicBezTo>
                  <a:pt x="216272" y="393061"/>
                  <a:pt x="242070" y="400807"/>
                  <a:pt x="266699" y="400051"/>
                </a:cubicBezTo>
                <a:cubicBezTo>
                  <a:pt x="226851" y="457525"/>
                  <a:pt x="157063" y="481461"/>
                  <a:pt x="133350" y="533400"/>
                </a:cubicBezTo>
                <a:cubicBezTo>
                  <a:pt x="91099" y="513886"/>
                  <a:pt x="45433" y="441102"/>
                  <a:pt x="0" y="400051"/>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E884A478-C485-9510-9F3E-BBD0150D6E8A}"/>
              </a:ext>
            </a:extLst>
          </p:cNvPr>
          <p:cNvSpPr/>
          <p:nvPr/>
        </p:nvSpPr>
        <p:spPr>
          <a:xfrm>
            <a:off x="5190369" y="41953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2E133AB8-77DC-38BA-C1BB-4F01D29BBCE6}"/>
              </a:ext>
            </a:extLst>
          </p:cNvPr>
          <p:cNvSpPr/>
          <p:nvPr/>
        </p:nvSpPr>
        <p:spPr>
          <a:xfrm>
            <a:off x="5266569" y="42715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CEAEE5F6-2B2F-9A27-89D3-D08F862A62F2}"/>
              </a:ext>
            </a:extLst>
          </p:cNvPr>
          <p:cNvSpPr/>
          <p:nvPr/>
        </p:nvSpPr>
        <p:spPr>
          <a:xfrm>
            <a:off x="5342769" y="43477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Rectangle: Rounded Corners 35">
            <a:extLst>
              <a:ext uri="{FF2B5EF4-FFF2-40B4-BE49-F238E27FC236}">
                <a16:creationId xmlns:a16="http://schemas.microsoft.com/office/drawing/2014/main" id="{6D65693A-43C2-D82B-0251-CAB926A0DFA0}"/>
              </a:ext>
            </a:extLst>
          </p:cNvPr>
          <p:cNvSpPr/>
          <p:nvPr/>
        </p:nvSpPr>
        <p:spPr>
          <a:xfrm>
            <a:off x="6790569" y="41953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2ADD286-09FE-C085-8EEC-F01B987051B7}"/>
              </a:ext>
            </a:extLst>
          </p:cNvPr>
          <p:cNvSpPr/>
          <p:nvPr/>
        </p:nvSpPr>
        <p:spPr>
          <a:xfrm>
            <a:off x="6866769" y="42715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957C2962-DFD1-DC4D-D1FF-D054F52E2E88}"/>
              </a:ext>
            </a:extLst>
          </p:cNvPr>
          <p:cNvSpPr/>
          <p:nvPr/>
        </p:nvSpPr>
        <p:spPr>
          <a:xfrm>
            <a:off x="6942969" y="43477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40" name="TextBox 39">
            <a:extLst>
              <a:ext uri="{FF2B5EF4-FFF2-40B4-BE49-F238E27FC236}">
                <a16:creationId xmlns:a16="http://schemas.microsoft.com/office/drawing/2014/main" id="{CD169FFD-C7FB-BFB4-BCD5-64B7DA040496}"/>
              </a:ext>
            </a:extLst>
          </p:cNvPr>
          <p:cNvSpPr txBox="1"/>
          <p:nvPr/>
        </p:nvSpPr>
        <p:spPr>
          <a:xfrm>
            <a:off x="5227848" y="4451796"/>
            <a:ext cx="1144241" cy="553998"/>
          </a:xfrm>
          <a:prstGeom prst="rect">
            <a:avLst/>
          </a:prstGeom>
          <a:noFill/>
        </p:spPr>
        <p:txBody>
          <a:bodyPr wrap="square">
            <a:spAutoFit/>
          </a:bodyPr>
          <a:lstStyle/>
          <a:p>
            <a:pPr algn="ctr"/>
            <a:r>
              <a:rPr lang="en-US" sz="1000" dirty="0">
                <a:latin typeface="+mj-lt"/>
              </a:rPr>
              <a:t>79x79x48</a:t>
            </a:r>
          </a:p>
          <a:p>
            <a:pPr algn="ctr"/>
            <a:r>
              <a:rPr lang="en-US" sz="1000" dirty="0">
                <a:latin typeface="+mj-lt"/>
              </a:rPr>
              <a:t>Conv: 3x3</a:t>
            </a:r>
          </a:p>
          <a:p>
            <a:pPr algn="ctr"/>
            <a:r>
              <a:rPr lang="en-US" sz="1000" dirty="0">
                <a:latin typeface="+mj-lt"/>
              </a:rPr>
              <a:t>MaxP: 2x2</a:t>
            </a:r>
          </a:p>
        </p:txBody>
      </p:sp>
      <p:sp>
        <p:nvSpPr>
          <p:cNvPr id="41" name="TextBox 40">
            <a:extLst>
              <a:ext uri="{FF2B5EF4-FFF2-40B4-BE49-F238E27FC236}">
                <a16:creationId xmlns:a16="http://schemas.microsoft.com/office/drawing/2014/main" id="{8D7FD85E-8801-E01B-0ADC-CBF52A1B1C5A}"/>
              </a:ext>
            </a:extLst>
          </p:cNvPr>
          <p:cNvSpPr txBox="1"/>
          <p:nvPr/>
        </p:nvSpPr>
        <p:spPr>
          <a:xfrm>
            <a:off x="6866769" y="4427393"/>
            <a:ext cx="1066800" cy="553998"/>
          </a:xfrm>
          <a:prstGeom prst="rect">
            <a:avLst/>
          </a:prstGeom>
          <a:noFill/>
        </p:spPr>
        <p:txBody>
          <a:bodyPr wrap="square">
            <a:spAutoFit/>
          </a:bodyPr>
          <a:lstStyle/>
          <a:p>
            <a:pPr algn="ctr"/>
            <a:r>
              <a:rPr lang="en-US" sz="1000" dirty="0">
                <a:latin typeface="+mj-lt"/>
              </a:rPr>
              <a:t>38x38x128</a:t>
            </a:r>
          </a:p>
          <a:p>
            <a:pPr algn="ctr"/>
            <a:r>
              <a:rPr lang="en-US" sz="1000" dirty="0">
                <a:latin typeface="+mj-lt"/>
              </a:rPr>
              <a:t>Conv: 3x3</a:t>
            </a:r>
          </a:p>
          <a:p>
            <a:pPr algn="ctr"/>
            <a:r>
              <a:rPr lang="en-US" sz="1000" dirty="0">
                <a:latin typeface="+mj-lt"/>
              </a:rPr>
              <a:t>MaxP: 2x2</a:t>
            </a:r>
          </a:p>
        </p:txBody>
      </p:sp>
      <p:sp>
        <p:nvSpPr>
          <p:cNvPr id="43" name="Arrow: Down 42">
            <a:extLst>
              <a:ext uri="{FF2B5EF4-FFF2-40B4-BE49-F238E27FC236}">
                <a16:creationId xmlns:a16="http://schemas.microsoft.com/office/drawing/2014/main" id="{94079A77-6589-2490-4973-572299DF99D4}"/>
              </a:ext>
            </a:extLst>
          </p:cNvPr>
          <p:cNvSpPr/>
          <p:nvPr/>
        </p:nvSpPr>
        <p:spPr>
          <a:xfrm rot="16200000">
            <a:off x="6520319" y="4484695"/>
            <a:ext cx="187400" cy="408899"/>
          </a:xfrm>
          <a:custGeom>
            <a:avLst/>
            <a:gdLst>
              <a:gd name="connsiteX0" fmla="*/ 0 w 187400"/>
              <a:gd name="connsiteY0" fmla="*/ 315199 h 408899"/>
              <a:gd name="connsiteX1" fmla="*/ 46850 w 187400"/>
              <a:gd name="connsiteY1" fmla="*/ 315199 h 408899"/>
              <a:gd name="connsiteX2" fmla="*/ 46850 w 187400"/>
              <a:gd name="connsiteY2" fmla="*/ 0 h 408899"/>
              <a:gd name="connsiteX3" fmla="*/ 140550 w 187400"/>
              <a:gd name="connsiteY3" fmla="*/ 0 h 408899"/>
              <a:gd name="connsiteX4" fmla="*/ 140550 w 187400"/>
              <a:gd name="connsiteY4" fmla="*/ 315199 h 408899"/>
              <a:gd name="connsiteX5" fmla="*/ 187400 w 187400"/>
              <a:gd name="connsiteY5" fmla="*/ 315199 h 408899"/>
              <a:gd name="connsiteX6" fmla="*/ 93700 w 187400"/>
              <a:gd name="connsiteY6" fmla="*/ 408899 h 408899"/>
              <a:gd name="connsiteX7" fmla="*/ 0 w 187400"/>
              <a:gd name="connsiteY7" fmla="*/ 315199 h 40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00" h="408899" fill="none" extrusionOk="0">
                <a:moveTo>
                  <a:pt x="0" y="315199"/>
                </a:moveTo>
                <a:cubicBezTo>
                  <a:pt x="15633" y="314464"/>
                  <a:pt x="37188" y="318055"/>
                  <a:pt x="46850" y="315199"/>
                </a:cubicBezTo>
                <a:cubicBezTo>
                  <a:pt x="41795" y="181220"/>
                  <a:pt x="84522" y="67602"/>
                  <a:pt x="46850" y="0"/>
                </a:cubicBezTo>
                <a:cubicBezTo>
                  <a:pt x="69704" y="-1018"/>
                  <a:pt x="108991" y="8440"/>
                  <a:pt x="140550" y="0"/>
                </a:cubicBezTo>
                <a:cubicBezTo>
                  <a:pt x="176634" y="124157"/>
                  <a:pt x="134189" y="169430"/>
                  <a:pt x="140550" y="315199"/>
                </a:cubicBezTo>
                <a:cubicBezTo>
                  <a:pt x="158794" y="313081"/>
                  <a:pt x="173276" y="318587"/>
                  <a:pt x="187400" y="315199"/>
                </a:cubicBezTo>
                <a:cubicBezTo>
                  <a:pt x="164769" y="340431"/>
                  <a:pt x="127252" y="353992"/>
                  <a:pt x="93700" y="408899"/>
                </a:cubicBezTo>
                <a:cubicBezTo>
                  <a:pt x="51930" y="369164"/>
                  <a:pt x="34939" y="340935"/>
                  <a:pt x="0" y="315199"/>
                </a:cubicBezTo>
                <a:close/>
              </a:path>
              <a:path w="187400" h="408899" stroke="0" extrusionOk="0">
                <a:moveTo>
                  <a:pt x="0" y="315199"/>
                </a:moveTo>
                <a:cubicBezTo>
                  <a:pt x="19881" y="311184"/>
                  <a:pt x="33776" y="317508"/>
                  <a:pt x="46850" y="315199"/>
                </a:cubicBezTo>
                <a:cubicBezTo>
                  <a:pt x="20747" y="188547"/>
                  <a:pt x="54100" y="126545"/>
                  <a:pt x="46850" y="0"/>
                </a:cubicBezTo>
                <a:cubicBezTo>
                  <a:pt x="70488" y="-1439"/>
                  <a:pt x="121795" y="5982"/>
                  <a:pt x="140550" y="0"/>
                </a:cubicBezTo>
                <a:cubicBezTo>
                  <a:pt x="166443" y="71060"/>
                  <a:pt x="120339" y="219996"/>
                  <a:pt x="140550" y="315199"/>
                </a:cubicBezTo>
                <a:cubicBezTo>
                  <a:pt x="151668" y="310192"/>
                  <a:pt x="174391" y="317497"/>
                  <a:pt x="187400" y="315199"/>
                </a:cubicBezTo>
                <a:cubicBezTo>
                  <a:pt x="148342" y="359210"/>
                  <a:pt x="119256" y="381638"/>
                  <a:pt x="93700" y="408899"/>
                </a:cubicBezTo>
                <a:cubicBezTo>
                  <a:pt x="45468" y="365492"/>
                  <a:pt x="43778" y="347569"/>
                  <a:pt x="0" y="315199"/>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CF7B8490-7774-D447-E632-985974D9F9F2}"/>
              </a:ext>
            </a:extLst>
          </p:cNvPr>
          <p:cNvSpPr/>
          <p:nvPr/>
        </p:nvSpPr>
        <p:spPr>
          <a:xfrm>
            <a:off x="8767144" y="4199833"/>
            <a:ext cx="311177" cy="1088957"/>
          </a:xfrm>
          <a:custGeom>
            <a:avLst/>
            <a:gdLst>
              <a:gd name="connsiteX0" fmla="*/ 0 w 311177"/>
              <a:gd name="connsiteY0" fmla="*/ 51864 h 1088957"/>
              <a:gd name="connsiteX1" fmla="*/ 51864 w 311177"/>
              <a:gd name="connsiteY1" fmla="*/ 0 h 1088957"/>
              <a:gd name="connsiteX2" fmla="*/ 259313 w 311177"/>
              <a:gd name="connsiteY2" fmla="*/ 0 h 1088957"/>
              <a:gd name="connsiteX3" fmla="*/ 311177 w 311177"/>
              <a:gd name="connsiteY3" fmla="*/ 51864 h 1088957"/>
              <a:gd name="connsiteX4" fmla="*/ 311177 w 311177"/>
              <a:gd name="connsiteY4" fmla="*/ 514922 h 1088957"/>
              <a:gd name="connsiteX5" fmla="*/ 311177 w 311177"/>
              <a:gd name="connsiteY5" fmla="*/ 1037093 h 1088957"/>
              <a:gd name="connsiteX6" fmla="*/ 259313 w 311177"/>
              <a:gd name="connsiteY6" fmla="*/ 1088957 h 1088957"/>
              <a:gd name="connsiteX7" fmla="*/ 51864 w 311177"/>
              <a:gd name="connsiteY7" fmla="*/ 1088957 h 1088957"/>
              <a:gd name="connsiteX8" fmla="*/ 0 w 311177"/>
              <a:gd name="connsiteY8" fmla="*/ 1037093 h 1088957"/>
              <a:gd name="connsiteX9" fmla="*/ 0 w 311177"/>
              <a:gd name="connsiteY9" fmla="*/ 524774 h 1088957"/>
              <a:gd name="connsiteX10" fmla="*/ 0 w 311177"/>
              <a:gd name="connsiteY10" fmla="*/ 51864 h 108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1177" h="1088957" extrusionOk="0">
                <a:moveTo>
                  <a:pt x="0" y="51864"/>
                </a:moveTo>
                <a:cubicBezTo>
                  <a:pt x="-500" y="22587"/>
                  <a:pt x="20318" y="-3953"/>
                  <a:pt x="51864" y="0"/>
                </a:cubicBezTo>
                <a:cubicBezTo>
                  <a:pt x="134531" y="-4877"/>
                  <a:pt x="161272" y="8698"/>
                  <a:pt x="259313" y="0"/>
                </a:cubicBezTo>
                <a:cubicBezTo>
                  <a:pt x="285481" y="-5678"/>
                  <a:pt x="311079" y="30099"/>
                  <a:pt x="311177" y="51864"/>
                </a:cubicBezTo>
                <a:cubicBezTo>
                  <a:pt x="350375" y="208729"/>
                  <a:pt x="302515" y="317298"/>
                  <a:pt x="311177" y="514922"/>
                </a:cubicBezTo>
                <a:cubicBezTo>
                  <a:pt x="319839" y="712546"/>
                  <a:pt x="282720" y="849925"/>
                  <a:pt x="311177" y="1037093"/>
                </a:cubicBezTo>
                <a:cubicBezTo>
                  <a:pt x="313466" y="1064967"/>
                  <a:pt x="282522" y="1092917"/>
                  <a:pt x="259313" y="1088957"/>
                </a:cubicBezTo>
                <a:cubicBezTo>
                  <a:pt x="192823" y="1094655"/>
                  <a:pt x="140535" y="1083442"/>
                  <a:pt x="51864" y="1088957"/>
                </a:cubicBezTo>
                <a:cubicBezTo>
                  <a:pt x="22481" y="1083473"/>
                  <a:pt x="4132" y="1066996"/>
                  <a:pt x="0" y="1037093"/>
                </a:cubicBezTo>
                <a:cubicBezTo>
                  <a:pt x="-34843" y="801772"/>
                  <a:pt x="3076" y="712126"/>
                  <a:pt x="0" y="524774"/>
                </a:cubicBezTo>
                <a:cubicBezTo>
                  <a:pt x="-3076" y="337422"/>
                  <a:pt x="54301" y="227252"/>
                  <a:pt x="0" y="51864"/>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837ABCB6-7C71-ABE6-29BB-4ACA99C08877}"/>
              </a:ext>
            </a:extLst>
          </p:cNvPr>
          <p:cNvSpPr txBox="1"/>
          <p:nvPr/>
        </p:nvSpPr>
        <p:spPr>
          <a:xfrm>
            <a:off x="8695569" y="4578057"/>
            <a:ext cx="457200" cy="261610"/>
          </a:xfrm>
          <a:prstGeom prst="rect">
            <a:avLst/>
          </a:prstGeom>
          <a:noFill/>
        </p:spPr>
        <p:txBody>
          <a:bodyPr wrap="square">
            <a:spAutoFit/>
          </a:bodyPr>
          <a:lstStyle/>
          <a:p>
            <a:pPr algn="ctr"/>
            <a:r>
              <a:rPr lang="en-US" sz="1100" dirty="0">
                <a:latin typeface="+mj-lt"/>
              </a:rPr>
              <a:t>FC1</a:t>
            </a:r>
          </a:p>
        </p:txBody>
      </p:sp>
      <p:sp>
        <p:nvSpPr>
          <p:cNvPr id="57" name="TextBox 56">
            <a:extLst>
              <a:ext uri="{FF2B5EF4-FFF2-40B4-BE49-F238E27FC236}">
                <a16:creationId xmlns:a16="http://schemas.microsoft.com/office/drawing/2014/main" id="{439C257B-869D-DD31-34C1-1F901C2D989A}"/>
              </a:ext>
            </a:extLst>
          </p:cNvPr>
          <p:cNvSpPr txBox="1"/>
          <p:nvPr/>
        </p:nvSpPr>
        <p:spPr>
          <a:xfrm>
            <a:off x="9058813" y="4399120"/>
            <a:ext cx="697743" cy="261610"/>
          </a:xfrm>
          <a:prstGeom prst="rect">
            <a:avLst/>
          </a:prstGeom>
          <a:noFill/>
        </p:spPr>
        <p:txBody>
          <a:bodyPr wrap="square">
            <a:spAutoFit/>
          </a:bodyPr>
          <a:lstStyle/>
          <a:p>
            <a:pPr algn="ctr"/>
            <a:r>
              <a:rPr lang="en-US" sz="1100" dirty="0">
                <a:latin typeface="+mj-lt"/>
              </a:rPr>
              <a:t>64x1</a:t>
            </a:r>
          </a:p>
        </p:txBody>
      </p:sp>
      <p:sp>
        <p:nvSpPr>
          <p:cNvPr id="58" name="Arrow: Down 57">
            <a:extLst>
              <a:ext uri="{FF2B5EF4-FFF2-40B4-BE49-F238E27FC236}">
                <a16:creationId xmlns:a16="http://schemas.microsoft.com/office/drawing/2014/main" id="{631A7627-4DB7-7872-F57D-154ECC9AD779}"/>
              </a:ext>
            </a:extLst>
          </p:cNvPr>
          <p:cNvSpPr/>
          <p:nvPr/>
        </p:nvSpPr>
        <p:spPr>
          <a:xfrm rot="16200000">
            <a:off x="9295086" y="4453599"/>
            <a:ext cx="272125" cy="587222"/>
          </a:xfrm>
          <a:custGeom>
            <a:avLst/>
            <a:gdLst>
              <a:gd name="connsiteX0" fmla="*/ 0 w 272125"/>
              <a:gd name="connsiteY0" fmla="*/ 451160 h 587222"/>
              <a:gd name="connsiteX1" fmla="*/ 68031 w 272125"/>
              <a:gd name="connsiteY1" fmla="*/ 451160 h 587222"/>
              <a:gd name="connsiteX2" fmla="*/ 68031 w 272125"/>
              <a:gd name="connsiteY2" fmla="*/ 0 h 587222"/>
              <a:gd name="connsiteX3" fmla="*/ 204094 w 272125"/>
              <a:gd name="connsiteY3" fmla="*/ 0 h 587222"/>
              <a:gd name="connsiteX4" fmla="*/ 204094 w 272125"/>
              <a:gd name="connsiteY4" fmla="*/ 451160 h 587222"/>
              <a:gd name="connsiteX5" fmla="*/ 272125 w 272125"/>
              <a:gd name="connsiteY5" fmla="*/ 451160 h 587222"/>
              <a:gd name="connsiteX6" fmla="*/ 136063 w 272125"/>
              <a:gd name="connsiteY6" fmla="*/ 587222 h 587222"/>
              <a:gd name="connsiteX7" fmla="*/ 0 w 272125"/>
              <a:gd name="connsiteY7" fmla="*/ 451160 h 58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125" h="587222" fill="none" extrusionOk="0">
                <a:moveTo>
                  <a:pt x="0" y="451160"/>
                </a:moveTo>
                <a:cubicBezTo>
                  <a:pt x="14547" y="447593"/>
                  <a:pt x="47988" y="453582"/>
                  <a:pt x="68031" y="451160"/>
                </a:cubicBezTo>
                <a:cubicBezTo>
                  <a:pt x="16301" y="308318"/>
                  <a:pt x="97973" y="199433"/>
                  <a:pt x="68031" y="0"/>
                </a:cubicBezTo>
                <a:cubicBezTo>
                  <a:pt x="133679" y="-727"/>
                  <a:pt x="164472" y="6671"/>
                  <a:pt x="204094" y="0"/>
                </a:cubicBezTo>
                <a:cubicBezTo>
                  <a:pt x="207057" y="210855"/>
                  <a:pt x="173025" y="233876"/>
                  <a:pt x="204094" y="451160"/>
                </a:cubicBezTo>
                <a:cubicBezTo>
                  <a:pt x="228727" y="450084"/>
                  <a:pt x="238331" y="458261"/>
                  <a:pt x="272125" y="451160"/>
                </a:cubicBezTo>
                <a:cubicBezTo>
                  <a:pt x="241526" y="492687"/>
                  <a:pt x="174834" y="519731"/>
                  <a:pt x="136063" y="587222"/>
                </a:cubicBezTo>
                <a:cubicBezTo>
                  <a:pt x="83007" y="541043"/>
                  <a:pt x="70939" y="495490"/>
                  <a:pt x="0" y="451160"/>
                </a:cubicBezTo>
                <a:close/>
              </a:path>
              <a:path w="272125" h="587222" stroke="0" extrusionOk="0">
                <a:moveTo>
                  <a:pt x="0" y="451160"/>
                </a:moveTo>
                <a:cubicBezTo>
                  <a:pt x="29694" y="448169"/>
                  <a:pt x="42660" y="457270"/>
                  <a:pt x="68031" y="451160"/>
                </a:cubicBezTo>
                <a:cubicBezTo>
                  <a:pt x="26140" y="234044"/>
                  <a:pt x="94027" y="170596"/>
                  <a:pt x="68031" y="0"/>
                </a:cubicBezTo>
                <a:cubicBezTo>
                  <a:pt x="99184" y="-891"/>
                  <a:pt x="136854" y="14698"/>
                  <a:pt x="204094" y="0"/>
                </a:cubicBezTo>
                <a:cubicBezTo>
                  <a:pt x="205458" y="112029"/>
                  <a:pt x="189771" y="309723"/>
                  <a:pt x="204094" y="451160"/>
                </a:cubicBezTo>
                <a:cubicBezTo>
                  <a:pt x="231773" y="449570"/>
                  <a:pt x="258115" y="456206"/>
                  <a:pt x="272125" y="451160"/>
                </a:cubicBezTo>
                <a:cubicBezTo>
                  <a:pt x="245865" y="489810"/>
                  <a:pt x="164440" y="526514"/>
                  <a:pt x="136063" y="587222"/>
                </a:cubicBezTo>
                <a:cubicBezTo>
                  <a:pt x="83002" y="555773"/>
                  <a:pt x="56877" y="491517"/>
                  <a:pt x="0" y="451160"/>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Down 58">
            <a:extLst>
              <a:ext uri="{FF2B5EF4-FFF2-40B4-BE49-F238E27FC236}">
                <a16:creationId xmlns:a16="http://schemas.microsoft.com/office/drawing/2014/main" id="{EC428DC2-F4C0-9E90-162A-7268B9B7619A}"/>
              </a:ext>
            </a:extLst>
          </p:cNvPr>
          <p:cNvSpPr/>
          <p:nvPr/>
        </p:nvSpPr>
        <p:spPr>
          <a:xfrm rot="16200000">
            <a:off x="8266047" y="4372728"/>
            <a:ext cx="246220" cy="754486"/>
          </a:xfrm>
          <a:custGeom>
            <a:avLst/>
            <a:gdLst>
              <a:gd name="connsiteX0" fmla="*/ 0 w 246220"/>
              <a:gd name="connsiteY0" fmla="*/ 631376 h 754486"/>
              <a:gd name="connsiteX1" fmla="*/ 61555 w 246220"/>
              <a:gd name="connsiteY1" fmla="*/ 631376 h 754486"/>
              <a:gd name="connsiteX2" fmla="*/ 61555 w 246220"/>
              <a:gd name="connsiteY2" fmla="*/ 303060 h 754486"/>
              <a:gd name="connsiteX3" fmla="*/ 61555 w 246220"/>
              <a:gd name="connsiteY3" fmla="*/ 0 h 754486"/>
              <a:gd name="connsiteX4" fmla="*/ 184665 w 246220"/>
              <a:gd name="connsiteY4" fmla="*/ 0 h 754486"/>
              <a:gd name="connsiteX5" fmla="*/ 184665 w 246220"/>
              <a:gd name="connsiteY5" fmla="*/ 322002 h 754486"/>
              <a:gd name="connsiteX6" fmla="*/ 184665 w 246220"/>
              <a:gd name="connsiteY6" fmla="*/ 631376 h 754486"/>
              <a:gd name="connsiteX7" fmla="*/ 246220 w 246220"/>
              <a:gd name="connsiteY7" fmla="*/ 631376 h 754486"/>
              <a:gd name="connsiteX8" fmla="*/ 123110 w 246220"/>
              <a:gd name="connsiteY8" fmla="*/ 754486 h 754486"/>
              <a:gd name="connsiteX9" fmla="*/ 0 w 246220"/>
              <a:gd name="connsiteY9" fmla="*/ 631376 h 75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220" h="754486" fill="none" extrusionOk="0">
                <a:moveTo>
                  <a:pt x="0" y="631376"/>
                </a:moveTo>
                <a:cubicBezTo>
                  <a:pt x="18343" y="628661"/>
                  <a:pt x="43229" y="636310"/>
                  <a:pt x="61555" y="631376"/>
                </a:cubicBezTo>
                <a:cubicBezTo>
                  <a:pt x="29104" y="501041"/>
                  <a:pt x="91458" y="379249"/>
                  <a:pt x="61555" y="303060"/>
                </a:cubicBezTo>
                <a:cubicBezTo>
                  <a:pt x="31652" y="226871"/>
                  <a:pt x="90483" y="95528"/>
                  <a:pt x="61555" y="0"/>
                </a:cubicBezTo>
                <a:cubicBezTo>
                  <a:pt x="89413" y="-7188"/>
                  <a:pt x="154284" y="7445"/>
                  <a:pt x="184665" y="0"/>
                </a:cubicBezTo>
                <a:cubicBezTo>
                  <a:pt x="198419" y="146751"/>
                  <a:pt x="179329" y="251860"/>
                  <a:pt x="184665" y="322002"/>
                </a:cubicBezTo>
                <a:cubicBezTo>
                  <a:pt x="190001" y="392144"/>
                  <a:pt x="176424" y="531351"/>
                  <a:pt x="184665" y="631376"/>
                </a:cubicBezTo>
                <a:cubicBezTo>
                  <a:pt x="207314" y="629333"/>
                  <a:pt x="221674" y="632006"/>
                  <a:pt x="246220" y="631376"/>
                </a:cubicBezTo>
                <a:cubicBezTo>
                  <a:pt x="212174" y="669902"/>
                  <a:pt x="165499" y="703251"/>
                  <a:pt x="123110" y="754486"/>
                </a:cubicBezTo>
                <a:cubicBezTo>
                  <a:pt x="75081" y="711725"/>
                  <a:pt x="65942" y="688124"/>
                  <a:pt x="0" y="631376"/>
                </a:cubicBezTo>
                <a:close/>
              </a:path>
              <a:path w="246220" h="754486" stroke="0" extrusionOk="0">
                <a:moveTo>
                  <a:pt x="0" y="631376"/>
                </a:moveTo>
                <a:cubicBezTo>
                  <a:pt x="19185" y="629487"/>
                  <a:pt x="31050" y="636024"/>
                  <a:pt x="61555" y="631376"/>
                </a:cubicBezTo>
                <a:cubicBezTo>
                  <a:pt x="28269" y="514266"/>
                  <a:pt x="76222" y="430651"/>
                  <a:pt x="61555" y="334629"/>
                </a:cubicBezTo>
                <a:cubicBezTo>
                  <a:pt x="46888" y="238607"/>
                  <a:pt x="83101" y="71088"/>
                  <a:pt x="61555" y="0"/>
                </a:cubicBezTo>
                <a:cubicBezTo>
                  <a:pt x="110873" y="-10818"/>
                  <a:pt x="133913" y="4602"/>
                  <a:pt x="184665" y="0"/>
                </a:cubicBezTo>
                <a:cubicBezTo>
                  <a:pt x="192253" y="147416"/>
                  <a:pt x="167184" y="208287"/>
                  <a:pt x="184665" y="296747"/>
                </a:cubicBezTo>
                <a:cubicBezTo>
                  <a:pt x="202146" y="385207"/>
                  <a:pt x="172797" y="539631"/>
                  <a:pt x="184665" y="631376"/>
                </a:cubicBezTo>
                <a:cubicBezTo>
                  <a:pt x="211188" y="628799"/>
                  <a:pt x="224211" y="633991"/>
                  <a:pt x="246220" y="631376"/>
                </a:cubicBezTo>
                <a:cubicBezTo>
                  <a:pt x="213866" y="688483"/>
                  <a:pt x="158431" y="702337"/>
                  <a:pt x="123110" y="754486"/>
                </a:cubicBezTo>
                <a:cubicBezTo>
                  <a:pt x="87895" y="721956"/>
                  <a:pt x="37189" y="653156"/>
                  <a:pt x="0" y="631376"/>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A273D3A1-3903-4CE7-A734-041710625718}"/>
              </a:ext>
            </a:extLst>
          </p:cNvPr>
          <p:cNvSpPr txBox="1"/>
          <p:nvPr/>
        </p:nvSpPr>
        <p:spPr>
          <a:xfrm>
            <a:off x="7977959" y="4383307"/>
            <a:ext cx="928295" cy="246221"/>
          </a:xfrm>
          <a:prstGeom prst="rect">
            <a:avLst/>
          </a:prstGeom>
          <a:noFill/>
        </p:spPr>
        <p:txBody>
          <a:bodyPr wrap="square">
            <a:spAutoFit/>
          </a:bodyPr>
          <a:lstStyle/>
          <a:p>
            <a:r>
              <a:rPr lang="en-US" sz="1000" dirty="0">
                <a:latin typeface="+mj-lt"/>
              </a:rPr>
              <a:t>64x184832</a:t>
            </a:r>
          </a:p>
        </p:txBody>
      </p:sp>
      <p:sp>
        <p:nvSpPr>
          <p:cNvPr id="70" name="TextBox 69">
            <a:extLst>
              <a:ext uri="{FF2B5EF4-FFF2-40B4-BE49-F238E27FC236}">
                <a16:creationId xmlns:a16="http://schemas.microsoft.com/office/drawing/2014/main" id="{E91871B3-D519-2D24-EBE2-6901FD664771}"/>
              </a:ext>
            </a:extLst>
          </p:cNvPr>
          <p:cNvSpPr txBox="1"/>
          <p:nvPr/>
        </p:nvSpPr>
        <p:spPr>
          <a:xfrm>
            <a:off x="7297395" y="2425824"/>
            <a:ext cx="1834088" cy="406265"/>
          </a:xfrm>
          <a:custGeom>
            <a:avLst/>
            <a:gdLst>
              <a:gd name="connsiteX0" fmla="*/ 0 w 1834088"/>
              <a:gd name="connsiteY0" fmla="*/ 0 h 406265"/>
              <a:gd name="connsiteX1" fmla="*/ 476863 w 1834088"/>
              <a:gd name="connsiteY1" fmla="*/ 0 h 406265"/>
              <a:gd name="connsiteX2" fmla="*/ 917044 w 1834088"/>
              <a:gd name="connsiteY2" fmla="*/ 0 h 406265"/>
              <a:gd name="connsiteX3" fmla="*/ 1320543 w 1834088"/>
              <a:gd name="connsiteY3" fmla="*/ 0 h 406265"/>
              <a:gd name="connsiteX4" fmla="*/ 1834088 w 1834088"/>
              <a:gd name="connsiteY4" fmla="*/ 0 h 406265"/>
              <a:gd name="connsiteX5" fmla="*/ 1834088 w 1834088"/>
              <a:gd name="connsiteY5" fmla="*/ 406265 h 406265"/>
              <a:gd name="connsiteX6" fmla="*/ 1357225 w 1834088"/>
              <a:gd name="connsiteY6" fmla="*/ 406265 h 406265"/>
              <a:gd name="connsiteX7" fmla="*/ 862021 w 1834088"/>
              <a:gd name="connsiteY7" fmla="*/ 406265 h 406265"/>
              <a:gd name="connsiteX8" fmla="*/ 0 w 1834088"/>
              <a:gd name="connsiteY8" fmla="*/ 406265 h 406265"/>
              <a:gd name="connsiteX9" fmla="*/ 0 w 1834088"/>
              <a:gd name="connsiteY9" fmla="*/ 0 h 40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4088" h="406265" extrusionOk="0">
                <a:moveTo>
                  <a:pt x="0" y="0"/>
                </a:moveTo>
                <a:cubicBezTo>
                  <a:pt x="232435" y="-53996"/>
                  <a:pt x="333617" y="46286"/>
                  <a:pt x="476863" y="0"/>
                </a:cubicBezTo>
                <a:cubicBezTo>
                  <a:pt x="620109" y="-46286"/>
                  <a:pt x="797785" y="9088"/>
                  <a:pt x="917044" y="0"/>
                </a:cubicBezTo>
                <a:cubicBezTo>
                  <a:pt x="1036303" y="-9088"/>
                  <a:pt x="1232490" y="46493"/>
                  <a:pt x="1320543" y="0"/>
                </a:cubicBezTo>
                <a:cubicBezTo>
                  <a:pt x="1408596" y="-46493"/>
                  <a:pt x="1596849" y="127"/>
                  <a:pt x="1834088" y="0"/>
                </a:cubicBezTo>
                <a:cubicBezTo>
                  <a:pt x="1844637" y="142512"/>
                  <a:pt x="1801491" y="238961"/>
                  <a:pt x="1834088" y="406265"/>
                </a:cubicBezTo>
                <a:cubicBezTo>
                  <a:pt x="1693364" y="406451"/>
                  <a:pt x="1456589" y="386320"/>
                  <a:pt x="1357225" y="406265"/>
                </a:cubicBezTo>
                <a:cubicBezTo>
                  <a:pt x="1257861" y="426210"/>
                  <a:pt x="1009925" y="367462"/>
                  <a:pt x="862021" y="406265"/>
                </a:cubicBezTo>
                <a:cubicBezTo>
                  <a:pt x="714117" y="445068"/>
                  <a:pt x="363766" y="359565"/>
                  <a:pt x="0" y="406265"/>
                </a:cubicBezTo>
                <a:cubicBezTo>
                  <a:pt x="-36574" y="218192"/>
                  <a:pt x="47605" y="186446"/>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Refine-Net</a:t>
            </a:r>
          </a:p>
        </p:txBody>
      </p:sp>
      <p:sp>
        <p:nvSpPr>
          <p:cNvPr id="71" name="TextBox 70">
            <a:extLst>
              <a:ext uri="{FF2B5EF4-FFF2-40B4-BE49-F238E27FC236}">
                <a16:creationId xmlns:a16="http://schemas.microsoft.com/office/drawing/2014/main" id="{E234D3B2-8EA3-855C-8B5A-9A6DC9C7C902}"/>
              </a:ext>
            </a:extLst>
          </p:cNvPr>
          <p:cNvSpPr txBox="1"/>
          <p:nvPr/>
        </p:nvSpPr>
        <p:spPr>
          <a:xfrm>
            <a:off x="9131482" y="2425824"/>
            <a:ext cx="1872343" cy="406265"/>
          </a:xfrm>
          <a:custGeom>
            <a:avLst/>
            <a:gdLst>
              <a:gd name="connsiteX0" fmla="*/ 0 w 1872343"/>
              <a:gd name="connsiteY0" fmla="*/ 0 h 406265"/>
              <a:gd name="connsiteX1" fmla="*/ 486809 w 1872343"/>
              <a:gd name="connsiteY1" fmla="*/ 0 h 406265"/>
              <a:gd name="connsiteX2" fmla="*/ 936172 w 1872343"/>
              <a:gd name="connsiteY2" fmla="*/ 0 h 406265"/>
              <a:gd name="connsiteX3" fmla="*/ 1348087 w 1872343"/>
              <a:gd name="connsiteY3" fmla="*/ 0 h 406265"/>
              <a:gd name="connsiteX4" fmla="*/ 1872343 w 1872343"/>
              <a:gd name="connsiteY4" fmla="*/ 0 h 406265"/>
              <a:gd name="connsiteX5" fmla="*/ 1872343 w 1872343"/>
              <a:gd name="connsiteY5" fmla="*/ 406265 h 406265"/>
              <a:gd name="connsiteX6" fmla="*/ 1385534 w 1872343"/>
              <a:gd name="connsiteY6" fmla="*/ 406265 h 406265"/>
              <a:gd name="connsiteX7" fmla="*/ 880001 w 1872343"/>
              <a:gd name="connsiteY7" fmla="*/ 406265 h 406265"/>
              <a:gd name="connsiteX8" fmla="*/ 0 w 1872343"/>
              <a:gd name="connsiteY8" fmla="*/ 406265 h 406265"/>
              <a:gd name="connsiteX9" fmla="*/ 0 w 1872343"/>
              <a:gd name="connsiteY9" fmla="*/ 0 h 40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2343" h="406265" extrusionOk="0">
                <a:moveTo>
                  <a:pt x="0" y="0"/>
                </a:moveTo>
                <a:cubicBezTo>
                  <a:pt x="230818" y="-17520"/>
                  <a:pt x="258816" y="57582"/>
                  <a:pt x="486809" y="0"/>
                </a:cubicBezTo>
                <a:cubicBezTo>
                  <a:pt x="714802" y="-57582"/>
                  <a:pt x="841019" y="51056"/>
                  <a:pt x="936172" y="0"/>
                </a:cubicBezTo>
                <a:cubicBezTo>
                  <a:pt x="1031325" y="-51056"/>
                  <a:pt x="1200134" y="17687"/>
                  <a:pt x="1348087" y="0"/>
                </a:cubicBezTo>
                <a:cubicBezTo>
                  <a:pt x="1496040" y="-17687"/>
                  <a:pt x="1626707" y="19336"/>
                  <a:pt x="1872343" y="0"/>
                </a:cubicBezTo>
                <a:cubicBezTo>
                  <a:pt x="1882892" y="142512"/>
                  <a:pt x="1839746" y="238961"/>
                  <a:pt x="1872343" y="406265"/>
                </a:cubicBezTo>
                <a:cubicBezTo>
                  <a:pt x="1695234" y="427116"/>
                  <a:pt x="1594453" y="351235"/>
                  <a:pt x="1385534" y="406265"/>
                </a:cubicBezTo>
                <a:cubicBezTo>
                  <a:pt x="1176615" y="461295"/>
                  <a:pt x="1078556" y="384389"/>
                  <a:pt x="880001" y="406265"/>
                </a:cubicBezTo>
                <a:cubicBezTo>
                  <a:pt x="681446" y="428141"/>
                  <a:pt x="214156" y="400722"/>
                  <a:pt x="0" y="406265"/>
                </a:cubicBezTo>
                <a:cubicBezTo>
                  <a:pt x="-36574" y="218192"/>
                  <a:pt x="47605" y="186446"/>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Output-Net</a:t>
            </a:r>
          </a:p>
        </p:txBody>
      </p:sp>
      <p:sp>
        <p:nvSpPr>
          <p:cNvPr id="72" name="Rectangle: Rounded Corners 71">
            <a:extLst>
              <a:ext uri="{FF2B5EF4-FFF2-40B4-BE49-F238E27FC236}">
                <a16:creationId xmlns:a16="http://schemas.microsoft.com/office/drawing/2014/main" id="{916017F7-BA68-0E4F-72CC-165DA3940014}"/>
              </a:ext>
            </a:extLst>
          </p:cNvPr>
          <p:cNvSpPr/>
          <p:nvPr/>
        </p:nvSpPr>
        <p:spPr>
          <a:xfrm>
            <a:off x="9772535" y="4205058"/>
            <a:ext cx="311177" cy="1088957"/>
          </a:xfrm>
          <a:custGeom>
            <a:avLst/>
            <a:gdLst>
              <a:gd name="connsiteX0" fmla="*/ 0 w 311177"/>
              <a:gd name="connsiteY0" fmla="*/ 51864 h 1088957"/>
              <a:gd name="connsiteX1" fmla="*/ 51864 w 311177"/>
              <a:gd name="connsiteY1" fmla="*/ 0 h 1088957"/>
              <a:gd name="connsiteX2" fmla="*/ 259313 w 311177"/>
              <a:gd name="connsiteY2" fmla="*/ 0 h 1088957"/>
              <a:gd name="connsiteX3" fmla="*/ 311177 w 311177"/>
              <a:gd name="connsiteY3" fmla="*/ 51864 h 1088957"/>
              <a:gd name="connsiteX4" fmla="*/ 311177 w 311177"/>
              <a:gd name="connsiteY4" fmla="*/ 514922 h 1088957"/>
              <a:gd name="connsiteX5" fmla="*/ 311177 w 311177"/>
              <a:gd name="connsiteY5" fmla="*/ 1037093 h 1088957"/>
              <a:gd name="connsiteX6" fmla="*/ 259313 w 311177"/>
              <a:gd name="connsiteY6" fmla="*/ 1088957 h 1088957"/>
              <a:gd name="connsiteX7" fmla="*/ 51864 w 311177"/>
              <a:gd name="connsiteY7" fmla="*/ 1088957 h 1088957"/>
              <a:gd name="connsiteX8" fmla="*/ 0 w 311177"/>
              <a:gd name="connsiteY8" fmla="*/ 1037093 h 1088957"/>
              <a:gd name="connsiteX9" fmla="*/ 0 w 311177"/>
              <a:gd name="connsiteY9" fmla="*/ 524774 h 1088957"/>
              <a:gd name="connsiteX10" fmla="*/ 0 w 311177"/>
              <a:gd name="connsiteY10" fmla="*/ 51864 h 108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1177" h="1088957" extrusionOk="0">
                <a:moveTo>
                  <a:pt x="0" y="51864"/>
                </a:moveTo>
                <a:cubicBezTo>
                  <a:pt x="-500" y="22587"/>
                  <a:pt x="20318" y="-3953"/>
                  <a:pt x="51864" y="0"/>
                </a:cubicBezTo>
                <a:cubicBezTo>
                  <a:pt x="134531" y="-4877"/>
                  <a:pt x="161272" y="8698"/>
                  <a:pt x="259313" y="0"/>
                </a:cubicBezTo>
                <a:cubicBezTo>
                  <a:pt x="285481" y="-5678"/>
                  <a:pt x="311079" y="30099"/>
                  <a:pt x="311177" y="51864"/>
                </a:cubicBezTo>
                <a:cubicBezTo>
                  <a:pt x="350375" y="208729"/>
                  <a:pt x="302515" y="317298"/>
                  <a:pt x="311177" y="514922"/>
                </a:cubicBezTo>
                <a:cubicBezTo>
                  <a:pt x="319839" y="712546"/>
                  <a:pt x="282720" y="849925"/>
                  <a:pt x="311177" y="1037093"/>
                </a:cubicBezTo>
                <a:cubicBezTo>
                  <a:pt x="313466" y="1064967"/>
                  <a:pt x="282522" y="1092917"/>
                  <a:pt x="259313" y="1088957"/>
                </a:cubicBezTo>
                <a:cubicBezTo>
                  <a:pt x="192823" y="1094655"/>
                  <a:pt x="140535" y="1083442"/>
                  <a:pt x="51864" y="1088957"/>
                </a:cubicBezTo>
                <a:cubicBezTo>
                  <a:pt x="22481" y="1083473"/>
                  <a:pt x="4132" y="1066996"/>
                  <a:pt x="0" y="1037093"/>
                </a:cubicBezTo>
                <a:cubicBezTo>
                  <a:pt x="-34843" y="801772"/>
                  <a:pt x="3076" y="712126"/>
                  <a:pt x="0" y="524774"/>
                </a:cubicBezTo>
                <a:cubicBezTo>
                  <a:pt x="-3076" y="337422"/>
                  <a:pt x="54301" y="227252"/>
                  <a:pt x="0" y="51864"/>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F101ADD0-9078-F302-292D-4F893582DBE3}"/>
              </a:ext>
            </a:extLst>
          </p:cNvPr>
          <p:cNvSpPr txBox="1"/>
          <p:nvPr/>
        </p:nvSpPr>
        <p:spPr>
          <a:xfrm>
            <a:off x="9700960" y="4583282"/>
            <a:ext cx="457200" cy="261610"/>
          </a:xfrm>
          <a:prstGeom prst="rect">
            <a:avLst/>
          </a:prstGeom>
          <a:noFill/>
        </p:spPr>
        <p:txBody>
          <a:bodyPr wrap="square">
            <a:spAutoFit/>
          </a:bodyPr>
          <a:lstStyle/>
          <a:p>
            <a:pPr algn="ctr"/>
            <a:r>
              <a:rPr lang="en-US" sz="1100" dirty="0">
                <a:latin typeface="+mj-lt"/>
              </a:rPr>
              <a:t>FC2</a:t>
            </a:r>
          </a:p>
        </p:txBody>
      </p:sp>
      <p:sp>
        <p:nvSpPr>
          <p:cNvPr id="74" name="TextBox 73">
            <a:extLst>
              <a:ext uri="{FF2B5EF4-FFF2-40B4-BE49-F238E27FC236}">
                <a16:creationId xmlns:a16="http://schemas.microsoft.com/office/drawing/2014/main" id="{A6F8983C-5FC9-6E49-DF02-7DF7D167678B}"/>
              </a:ext>
            </a:extLst>
          </p:cNvPr>
          <p:cNvSpPr txBox="1"/>
          <p:nvPr/>
        </p:nvSpPr>
        <p:spPr>
          <a:xfrm>
            <a:off x="10078895" y="4401800"/>
            <a:ext cx="697743" cy="261610"/>
          </a:xfrm>
          <a:prstGeom prst="rect">
            <a:avLst/>
          </a:prstGeom>
          <a:noFill/>
        </p:spPr>
        <p:txBody>
          <a:bodyPr wrap="square">
            <a:spAutoFit/>
          </a:bodyPr>
          <a:lstStyle/>
          <a:p>
            <a:pPr algn="ctr"/>
            <a:r>
              <a:rPr lang="el-GR" sz="1100" i="0" dirty="0">
                <a:solidFill>
                  <a:schemeClr val="tx1"/>
                </a:solidFill>
                <a:effectLst/>
                <a:latin typeface="+mj-lt"/>
              </a:rPr>
              <a:t>σ</a:t>
            </a:r>
            <a:r>
              <a:rPr lang="en-US" sz="1100" i="0" dirty="0">
                <a:solidFill>
                  <a:schemeClr val="tx1"/>
                </a:solidFill>
                <a:effectLst/>
                <a:latin typeface="+mj-lt"/>
              </a:rPr>
              <a:t>(x)</a:t>
            </a:r>
            <a:endParaRPr lang="en-US" sz="1100" dirty="0">
              <a:latin typeface="+mj-lt"/>
            </a:endParaRPr>
          </a:p>
        </p:txBody>
      </p:sp>
      <p:sp>
        <p:nvSpPr>
          <p:cNvPr id="75" name="Arrow: Down 74">
            <a:extLst>
              <a:ext uri="{FF2B5EF4-FFF2-40B4-BE49-F238E27FC236}">
                <a16:creationId xmlns:a16="http://schemas.microsoft.com/office/drawing/2014/main" id="{9C8B01E9-5D81-CD3E-6CC3-9B3EBCAF7EB0}"/>
              </a:ext>
            </a:extLst>
          </p:cNvPr>
          <p:cNvSpPr/>
          <p:nvPr/>
        </p:nvSpPr>
        <p:spPr>
          <a:xfrm rot="16200000">
            <a:off x="10339064" y="4459017"/>
            <a:ext cx="278323" cy="596823"/>
          </a:xfrm>
          <a:custGeom>
            <a:avLst/>
            <a:gdLst>
              <a:gd name="connsiteX0" fmla="*/ 0 w 278323"/>
              <a:gd name="connsiteY0" fmla="*/ 457662 h 596823"/>
              <a:gd name="connsiteX1" fmla="*/ 69581 w 278323"/>
              <a:gd name="connsiteY1" fmla="*/ 457662 h 596823"/>
              <a:gd name="connsiteX2" fmla="*/ 69581 w 278323"/>
              <a:gd name="connsiteY2" fmla="*/ 0 h 596823"/>
              <a:gd name="connsiteX3" fmla="*/ 208742 w 278323"/>
              <a:gd name="connsiteY3" fmla="*/ 0 h 596823"/>
              <a:gd name="connsiteX4" fmla="*/ 208742 w 278323"/>
              <a:gd name="connsiteY4" fmla="*/ 457662 h 596823"/>
              <a:gd name="connsiteX5" fmla="*/ 278323 w 278323"/>
              <a:gd name="connsiteY5" fmla="*/ 457662 h 596823"/>
              <a:gd name="connsiteX6" fmla="*/ 139162 w 278323"/>
              <a:gd name="connsiteY6" fmla="*/ 596823 h 596823"/>
              <a:gd name="connsiteX7" fmla="*/ 0 w 278323"/>
              <a:gd name="connsiteY7" fmla="*/ 457662 h 59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323" h="596823" fill="none" extrusionOk="0">
                <a:moveTo>
                  <a:pt x="0" y="457662"/>
                </a:moveTo>
                <a:cubicBezTo>
                  <a:pt x="21079" y="450680"/>
                  <a:pt x="37997" y="463827"/>
                  <a:pt x="69581" y="457662"/>
                </a:cubicBezTo>
                <a:cubicBezTo>
                  <a:pt x="57403" y="299108"/>
                  <a:pt x="113299" y="188612"/>
                  <a:pt x="69581" y="0"/>
                </a:cubicBezTo>
                <a:cubicBezTo>
                  <a:pt x="103275" y="-5177"/>
                  <a:pt x="167460" y="15168"/>
                  <a:pt x="208742" y="0"/>
                </a:cubicBezTo>
                <a:cubicBezTo>
                  <a:pt x="230146" y="192580"/>
                  <a:pt x="204078" y="230979"/>
                  <a:pt x="208742" y="457662"/>
                </a:cubicBezTo>
                <a:cubicBezTo>
                  <a:pt x="229307" y="455390"/>
                  <a:pt x="245692" y="463170"/>
                  <a:pt x="278323" y="457662"/>
                </a:cubicBezTo>
                <a:cubicBezTo>
                  <a:pt x="220208" y="537306"/>
                  <a:pt x="170602" y="557428"/>
                  <a:pt x="139162" y="596823"/>
                </a:cubicBezTo>
                <a:cubicBezTo>
                  <a:pt x="95538" y="576633"/>
                  <a:pt x="41347" y="473540"/>
                  <a:pt x="0" y="457662"/>
                </a:cubicBezTo>
                <a:close/>
              </a:path>
              <a:path w="278323" h="596823" stroke="0" extrusionOk="0">
                <a:moveTo>
                  <a:pt x="0" y="457662"/>
                </a:moveTo>
                <a:cubicBezTo>
                  <a:pt x="21956" y="456751"/>
                  <a:pt x="35196" y="463744"/>
                  <a:pt x="69581" y="457662"/>
                </a:cubicBezTo>
                <a:cubicBezTo>
                  <a:pt x="43929" y="327919"/>
                  <a:pt x="107688" y="106333"/>
                  <a:pt x="69581" y="0"/>
                </a:cubicBezTo>
                <a:cubicBezTo>
                  <a:pt x="108291" y="-4823"/>
                  <a:pt x="163975" y="8161"/>
                  <a:pt x="208742" y="0"/>
                </a:cubicBezTo>
                <a:cubicBezTo>
                  <a:pt x="211698" y="199043"/>
                  <a:pt x="207711" y="314002"/>
                  <a:pt x="208742" y="457662"/>
                </a:cubicBezTo>
                <a:cubicBezTo>
                  <a:pt x="232592" y="455352"/>
                  <a:pt x="254642" y="457811"/>
                  <a:pt x="278323" y="457662"/>
                </a:cubicBezTo>
                <a:cubicBezTo>
                  <a:pt x="240680" y="501266"/>
                  <a:pt x="177565" y="546630"/>
                  <a:pt x="139162" y="596823"/>
                </a:cubicBezTo>
                <a:cubicBezTo>
                  <a:pt x="90224" y="551064"/>
                  <a:pt x="55149" y="493681"/>
                  <a:pt x="0" y="457662"/>
                </a:cubicBezTo>
                <a:close/>
              </a:path>
            </a:pathLst>
          </a:custGeom>
          <a:solidFill>
            <a:schemeClr val="accent3"/>
          </a:solidFill>
          <a:ln>
            <a:solidFill>
              <a:schemeClr val="accent3"/>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6AC60372-3702-CE25-9107-EE68FA1DA3CC}"/>
              </a:ext>
            </a:extLst>
          </p:cNvPr>
          <p:cNvSpPr/>
          <p:nvPr/>
        </p:nvSpPr>
        <p:spPr>
          <a:xfrm>
            <a:off x="10823062" y="4196242"/>
            <a:ext cx="596823" cy="1119182"/>
          </a:xfrm>
          <a:custGeom>
            <a:avLst/>
            <a:gdLst>
              <a:gd name="connsiteX0" fmla="*/ 0 w 596823"/>
              <a:gd name="connsiteY0" fmla="*/ 99472 h 1119182"/>
              <a:gd name="connsiteX1" fmla="*/ 99472 w 596823"/>
              <a:gd name="connsiteY1" fmla="*/ 0 h 1119182"/>
              <a:gd name="connsiteX2" fmla="*/ 497351 w 596823"/>
              <a:gd name="connsiteY2" fmla="*/ 0 h 1119182"/>
              <a:gd name="connsiteX3" fmla="*/ 596823 w 596823"/>
              <a:gd name="connsiteY3" fmla="*/ 99472 h 1119182"/>
              <a:gd name="connsiteX4" fmla="*/ 596823 w 596823"/>
              <a:gd name="connsiteY4" fmla="*/ 531984 h 1119182"/>
              <a:gd name="connsiteX5" fmla="*/ 596823 w 596823"/>
              <a:gd name="connsiteY5" fmla="*/ 1019710 h 1119182"/>
              <a:gd name="connsiteX6" fmla="*/ 497351 w 596823"/>
              <a:gd name="connsiteY6" fmla="*/ 1119182 h 1119182"/>
              <a:gd name="connsiteX7" fmla="*/ 99472 w 596823"/>
              <a:gd name="connsiteY7" fmla="*/ 1119182 h 1119182"/>
              <a:gd name="connsiteX8" fmla="*/ 0 w 596823"/>
              <a:gd name="connsiteY8" fmla="*/ 1019710 h 1119182"/>
              <a:gd name="connsiteX9" fmla="*/ 0 w 596823"/>
              <a:gd name="connsiteY9" fmla="*/ 541186 h 1119182"/>
              <a:gd name="connsiteX10" fmla="*/ 0 w 596823"/>
              <a:gd name="connsiteY10" fmla="*/ 99472 h 11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6823" h="1119182" extrusionOk="0">
                <a:moveTo>
                  <a:pt x="0" y="99472"/>
                </a:moveTo>
                <a:cubicBezTo>
                  <a:pt x="-7515" y="35030"/>
                  <a:pt x="35609" y="-12157"/>
                  <a:pt x="99472" y="0"/>
                </a:cubicBezTo>
                <a:cubicBezTo>
                  <a:pt x="267535" y="-20654"/>
                  <a:pt x="339533" y="46625"/>
                  <a:pt x="497351" y="0"/>
                </a:cubicBezTo>
                <a:cubicBezTo>
                  <a:pt x="545716" y="-15070"/>
                  <a:pt x="596597" y="60319"/>
                  <a:pt x="596823" y="99472"/>
                </a:cubicBezTo>
                <a:cubicBezTo>
                  <a:pt x="630291" y="204402"/>
                  <a:pt x="558806" y="333590"/>
                  <a:pt x="596823" y="531984"/>
                </a:cubicBezTo>
                <a:cubicBezTo>
                  <a:pt x="634840" y="730378"/>
                  <a:pt x="546078" y="846663"/>
                  <a:pt x="596823" y="1019710"/>
                </a:cubicBezTo>
                <a:cubicBezTo>
                  <a:pt x="604791" y="1071966"/>
                  <a:pt x="547374" y="1122762"/>
                  <a:pt x="497351" y="1119182"/>
                </a:cubicBezTo>
                <a:cubicBezTo>
                  <a:pt x="378029" y="1137553"/>
                  <a:pt x="238496" y="1081190"/>
                  <a:pt x="99472" y="1119182"/>
                </a:cubicBezTo>
                <a:cubicBezTo>
                  <a:pt x="43738" y="1113266"/>
                  <a:pt x="8919" y="1077365"/>
                  <a:pt x="0" y="1019710"/>
                </a:cubicBezTo>
                <a:cubicBezTo>
                  <a:pt x="-14754" y="884164"/>
                  <a:pt x="47670" y="688868"/>
                  <a:pt x="0" y="541186"/>
                </a:cubicBezTo>
                <a:cubicBezTo>
                  <a:pt x="-47670" y="393504"/>
                  <a:pt x="15233" y="267408"/>
                  <a:pt x="0" y="99472"/>
                </a:cubicBezTo>
                <a:close/>
              </a:path>
            </a:pathLst>
          </a:custGeom>
          <a:noFill/>
          <a:ln w="25400">
            <a:solidFill>
              <a:schemeClr val="accent3"/>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mj-lt"/>
              </a:rPr>
              <a:t>Real or Fake</a:t>
            </a:r>
          </a:p>
        </p:txBody>
      </p:sp>
      <p:sp>
        <p:nvSpPr>
          <p:cNvPr id="78" name="TextBox 77">
            <a:extLst>
              <a:ext uri="{FF2B5EF4-FFF2-40B4-BE49-F238E27FC236}">
                <a16:creationId xmlns:a16="http://schemas.microsoft.com/office/drawing/2014/main" id="{0A6B2FF2-E696-F344-BFD8-6FE0730B3963}"/>
              </a:ext>
            </a:extLst>
          </p:cNvPr>
          <p:cNvSpPr txBox="1"/>
          <p:nvPr/>
        </p:nvSpPr>
        <p:spPr>
          <a:xfrm>
            <a:off x="405800" y="1667914"/>
            <a:ext cx="4135053" cy="3522171"/>
          </a:xfrm>
          <a:prstGeom prst="rect">
            <a:avLst/>
          </a:prstGeom>
          <a:noFill/>
        </p:spPr>
        <p:txBody>
          <a:bodyPr wrap="square">
            <a:spAutoFit/>
          </a:bodyPr>
          <a:lstStyle/>
          <a:p>
            <a:r>
              <a:rPr lang="en-US" sz="1600" b="0" dirty="0">
                <a:effectLst/>
                <a:latin typeface="Consolas" panose="020B0609020204030204" pitchFamily="49" charset="0"/>
              </a:rPr>
              <a:t>┌───────────┬─────────────────────┐</a:t>
            </a:r>
          </a:p>
          <a:p>
            <a:r>
              <a:rPr lang="en-US" sz="1600" b="0" dirty="0">
                <a:effectLst/>
                <a:latin typeface="Consolas" panose="020B0609020204030204" pitchFamily="49" charset="0"/>
              </a:rPr>
              <a:t>│ P1 Model  │ MTCNN (0.5M params) │</a:t>
            </a:r>
          </a:p>
          <a:p>
            <a:r>
              <a:rPr lang="en-US" sz="1600" b="0" dirty="0">
                <a:effectLst/>
                <a:latin typeface="Consolas" panose="020B0609020204030204" pitchFamily="49" charset="0"/>
              </a:rPr>
              <a:t>│ P2 Model  │ CNN (11.9M params)  │</a:t>
            </a:r>
          </a:p>
          <a:p>
            <a:r>
              <a:rPr lang="en-US" sz="1600" b="0" dirty="0">
                <a:effectLst/>
                <a:latin typeface="Consolas" panose="020B0609020204030204" pitchFamily="49" charset="0"/>
              </a:rPr>
              <a:t>│ Results   │ 8852 of 9998        │</a:t>
            </a:r>
          </a:p>
          <a:p>
            <a:r>
              <a:rPr lang="en-US" sz="1600" b="0" dirty="0">
                <a:effectLst/>
                <a:latin typeface="Consolas" panose="020B0609020204030204" pitchFamily="49" charset="0"/>
              </a:rPr>
              <a:t>│ Accuracy  │ 88.54%              │</a:t>
            </a:r>
          </a:p>
          <a:p>
            <a:r>
              <a:rPr lang="en-US" sz="1600" b="0" dirty="0">
                <a:effectLst/>
                <a:latin typeface="Consolas" panose="020B0609020204030204" pitchFamily="49" charset="0"/>
              </a:rPr>
              <a:t>│ Loss      │ 0.4020              │</a:t>
            </a:r>
          </a:p>
          <a:p>
            <a:r>
              <a:rPr lang="en-US" sz="1600" b="0" dirty="0">
                <a:effectLst/>
                <a:latin typeface="Consolas" panose="020B0609020204030204" pitchFamily="49" charset="0"/>
              </a:rPr>
              <a:t>│ TP        │ 4604                │</a:t>
            </a:r>
          </a:p>
          <a:p>
            <a:r>
              <a:rPr lang="en-US" sz="1600" b="0" dirty="0">
                <a:effectLst/>
                <a:latin typeface="Consolas" panose="020B0609020204030204" pitchFamily="49" charset="0"/>
              </a:rPr>
              <a:t>│ FP        │ 751                 │</a:t>
            </a:r>
          </a:p>
          <a:p>
            <a:r>
              <a:rPr lang="en-US" sz="1600" b="0" dirty="0">
                <a:effectLst/>
                <a:latin typeface="Consolas" panose="020B0609020204030204" pitchFamily="49" charset="0"/>
              </a:rPr>
              <a:t>│ FN        │ 395                 │</a:t>
            </a:r>
          </a:p>
          <a:p>
            <a:r>
              <a:rPr lang="en-US" sz="1600" b="0" dirty="0">
                <a:effectLst/>
                <a:latin typeface="Consolas" panose="020B0609020204030204" pitchFamily="49" charset="0"/>
              </a:rPr>
              <a:t>│ TN        │ 4248                │</a:t>
            </a:r>
          </a:p>
          <a:p>
            <a:r>
              <a:rPr lang="en-US" sz="1600" b="0" dirty="0">
                <a:effectLst/>
                <a:latin typeface="Consolas" panose="020B0609020204030204" pitchFamily="49" charset="0"/>
              </a:rPr>
              <a:t>│ Precision │ 0.86                │</a:t>
            </a:r>
          </a:p>
          <a:p>
            <a:r>
              <a:rPr lang="en-US" sz="1600" b="0" dirty="0">
                <a:effectLst/>
                <a:latin typeface="Consolas" panose="020B0609020204030204" pitchFamily="49" charset="0"/>
              </a:rPr>
              <a:t>│ Recall    │ 0.92                │</a:t>
            </a:r>
          </a:p>
          <a:p>
            <a:r>
              <a:rPr lang="en-US" sz="1600" b="0" dirty="0">
                <a:effectLst/>
                <a:latin typeface="Consolas" panose="020B0609020204030204" pitchFamily="49" charset="0"/>
              </a:rPr>
              <a:t>│ F1-Score  │ 0.89                │</a:t>
            </a:r>
          </a:p>
          <a:p>
            <a:r>
              <a:rPr lang="en-US" sz="1600" b="0" dirty="0">
                <a:effectLst/>
                <a:latin typeface="Consolas" panose="020B0609020204030204" pitchFamily="49" charset="0"/>
              </a:rPr>
              <a:t>└───────────┴─────────────────────┘</a:t>
            </a:r>
          </a:p>
        </p:txBody>
      </p:sp>
    </p:spTree>
    <p:extLst>
      <p:ext uri="{BB962C8B-B14F-4D97-AF65-F5344CB8AC3E}">
        <p14:creationId xmlns:p14="http://schemas.microsoft.com/office/powerpoint/2010/main" val="292943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1141412" y="21454"/>
            <a:ext cx="10515600" cy="711954"/>
          </a:xfrm>
        </p:spPr>
        <p:txBody>
          <a:bodyPr>
            <a:noAutofit/>
          </a:bodyPr>
          <a:lstStyle/>
          <a:p>
            <a:r>
              <a:rPr lang="en-US" dirty="0"/>
              <a:t>Exploratory Results &amp; Various Approaches</a:t>
            </a:r>
          </a:p>
        </p:txBody>
      </p:sp>
      <p:sp>
        <p:nvSpPr>
          <p:cNvPr id="14" name="Content Placeholder 13"/>
          <p:cNvSpPr>
            <a:spLocks noGrp="1"/>
          </p:cNvSpPr>
          <p:nvPr>
            <p:ph idx="1"/>
          </p:nvPr>
        </p:nvSpPr>
        <p:spPr>
          <a:xfrm>
            <a:off x="493712" y="1050382"/>
            <a:ext cx="10972800" cy="838200"/>
          </a:xfrm>
        </p:spPr>
        <p:txBody>
          <a:bodyPr>
            <a:normAutofit/>
          </a:bodyPr>
          <a:lstStyle/>
          <a:p>
            <a:pPr>
              <a:buFont typeface="Arial" panose="020B0604020202020204" pitchFamily="34" charset="0"/>
              <a:buChar char="•"/>
            </a:pPr>
            <a:r>
              <a:rPr lang="en-US" sz="2200" dirty="0">
                <a:latin typeface="Consolas" panose="020B0609020204030204" pitchFamily="49" charset="0"/>
              </a:rPr>
              <a:t>Initially explored a couple different datasets and models, including pretrained CNNs for classification</a:t>
            </a:r>
          </a:p>
        </p:txBody>
      </p:sp>
      <p:sp>
        <p:nvSpPr>
          <p:cNvPr id="9" name="TextBox 8">
            <a:extLst>
              <a:ext uri="{FF2B5EF4-FFF2-40B4-BE49-F238E27FC236}">
                <a16:creationId xmlns:a16="http://schemas.microsoft.com/office/drawing/2014/main" id="{8B5CAE27-9A10-6293-3AF5-3228290F694C}"/>
              </a:ext>
            </a:extLst>
          </p:cNvPr>
          <p:cNvSpPr txBox="1"/>
          <p:nvPr/>
        </p:nvSpPr>
        <p:spPr>
          <a:xfrm>
            <a:off x="150812" y="6248400"/>
            <a:ext cx="8153400" cy="461665"/>
          </a:xfrm>
          <a:prstGeom prst="rect">
            <a:avLst/>
          </a:prstGeom>
          <a:noFill/>
        </p:spPr>
        <p:txBody>
          <a:bodyPr wrap="square">
            <a:spAutoFit/>
          </a:bodyPr>
          <a:lstStyle/>
          <a:p>
            <a:r>
              <a:rPr lang="en-US" sz="1200" dirty="0">
                <a:latin typeface="Consolas" panose="020B0609020204030204" pitchFamily="49" charset="0"/>
              </a:rPr>
              <a:t>Photoshop Dataset: </a:t>
            </a:r>
            <a:r>
              <a:rPr lang="en-US" sz="1200" dirty="0">
                <a:latin typeface="Consolas" panose="020B0609020204030204" pitchFamily="49" charset="0"/>
                <a:hlinkClick r:id="rId3"/>
              </a:rPr>
              <a:t>https://www.kaggle.com/datasets/ciplab/real-and-fake-face-detection</a:t>
            </a:r>
            <a:r>
              <a:rPr lang="en-US" sz="1200" dirty="0">
                <a:latin typeface="Consolas" panose="020B0609020204030204" pitchFamily="49" charset="0"/>
              </a:rPr>
              <a:t> Computational Intelligence and Photography Lab, Yonsei University</a:t>
            </a:r>
          </a:p>
        </p:txBody>
      </p:sp>
      <p:sp>
        <p:nvSpPr>
          <p:cNvPr id="4" name="TextBox 3">
            <a:extLst>
              <a:ext uri="{FF2B5EF4-FFF2-40B4-BE49-F238E27FC236}">
                <a16:creationId xmlns:a16="http://schemas.microsoft.com/office/drawing/2014/main" id="{3DCE8DB6-F855-1311-3794-2CBBB085C654}"/>
              </a:ext>
            </a:extLst>
          </p:cNvPr>
          <p:cNvSpPr txBox="1"/>
          <p:nvPr/>
        </p:nvSpPr>
        <p:spPr>
          <a:xfrm>
            <a:off x="1293812" y="1828800"/>
            <a:ext cx="9525000" cy="4247317"/>
          </a:xfrm>
          <a:prstGeom prst="rect">
            <a:avLst/>
          </a:prstGeom>
          <a:noFill/>
        </p:spPr>
        <p:txBody>
          <a:bodyPr wrap="square">
            <a:spAutoFit/>
          </a:bodyPr>
          <a:lstStyle/>
          <a:p>
            <a:r>
              <a:rPr lang="en-US" dirty="0">
                <a:latin typeface="+mj-lt"/>
              </a:rPr>
              <a:t>┌────────────┬────────────┬────────┬────────────┬───────────┬──────────┐</a:t>
            </a:r>
          </a:p>
          <a:p>
            <a:r>
              <a:rPr lang="en-US" dirty="0">
                <a:latin typeface="+mj-lt"/>
              </a:rPr>
              <a:t>│      Model │ Parameters │ Epochs │ Learn Rate │   Dataset │ Accuracy │</a:t>
            </a:r>
          </a:p>
          <a:p>
            <a:r>
              <a:rPr lang="en-US" dirty="0">
                <a:latin typeface="+mj-lt"/>
              </a:rPr>
              <a:t>├────────────┼────────────┼────────┼────────────┼───────────┼──────────┤</a:t>
            </a:r>
          </a:p>
          <a:p>
            <a:r>
              <a:rPr lang="en-US" dirty="0">
                <a:latin typeface="+mj-lt"/>
              </a:rPr>
              <a:t>│   vit-l-32 │     306.5M │     20 │       5e-3 │  StyleGAN │   50.18% │</a:t>
            </a:r>
          </a:p>
          <a:p>
            <a:r>
              <a:rPr lang="en-US" dirty="0">
                <a:latin typeface="+mj-lt"/>
              </a:rPr>
              <a:t>│   vit-b-16 │      86.6M │     20 │       1e-2 │ Photoshop │   52.58% │</a:t>
            </a:r>
          </a:p>
          <a:p>
            <a:r>
              <a:rPr lang="en-US" dirty="0">
                <a:latin typeface="+mj-lt"/>
              </a:rPr>
              <a:t>│     ffd-1k │       1.6M │     20 │       3e-4 │ Photoshop │   54.23% │</a:t>
            </a:r>
          </a:p>
          <a:p>
            <a:r>
              <a:rPr lang="en-US" dirty="0">
                <a:latin typeface="+mj-lt"/>
              </a:rPr>
              <a:t>│     ffd-5k │       1.6M │     20 │       3e-4 │  StyleGAN │   77.90% │</a:t>
            </a:r>
          </a:p>
          <a:p>
            <a:r>
              <a:rPr lang="en-US" dirty="0">
                <a:latin typeface="+mj-lt"/>
              </a:rPr>
              <a:t>│     ffd-5k │       1.6M │     80 │       1e-4 │  StyleGAN │   78.70% │</a:t>
            </a:r>
          </a:p>
          <a:p>
            <a:r>
              <a:rPr lang="en-US" dirty="0">
                <a:latin typeface="+mj-lt"/>
              </a:rPr>
              <a:t>│     ffd-5k │       1.6M │     80 │       2e-4 │  StyleGAN │   79.30% │</a:t>
            </a:r>
          </a:p>
          <a:p>
            <a:r>
              <a:rPr lang="en-US" dirty="0">
                <a:latin typeface="+mj-lt"/>
              </a:rPr>
              <a:t>│     ffd-5k │       1.6M │     50 │       3e-4 │  StyleGAN │   80.20% │</a:t>
            </a:r>
          </a:p>
          <a:p>
            <a:r>
              <a:rPr lang="en-US" dirty="0">
                <a:latin typeface="+mj-lt"/>
              </a:rPr>
              <a:t>│    ffd-10k │      11.8M │     50 │       2e-4 │  StyleGAN │   83.30% │</a:t>
            </a:r>
          </a:p>
          <a:p>
            <a:r>
              <a:rPr lang="en-US" dirty="0">
                <a:latin typeface="+mj-lt"/>
              </a:rPr>
              <a:t>│    ffd-50k │      11.8M │     10 │       1e-4 │  StyleGAN │   92.14% │</a:t>
            </a:r>
          </a:p>
          <a:p>
            <a:r>
              <a:rPr lang="en-US" dirty="0">
                <a:latin typeface="+mj-lt"/>
              </a:rPr>
              <a:t>│ ffd+fe-10k │      11.8M │     50 │       2e-4 │  StyleGAN │   78.16% │</a:t>
            </a:r>
          </a:p>
          <a:p>
            <a:r>
              <a:rPr lang="en-US" dirty="0">
                <a:latin typeface="+mj-lt"/>
              </a:rPr>
              <a:t>│ ffd+fe-50k │      11.8M │     10 │       1e-4 │  StyleGAN │   88.50% │</a:t>
            </a:r>
          </a:p>
          <a:p>
            <a:r>
              <a:rPr lang="en-US" dirty="0">
                <a:latin typeface="+mj-lt"/>
              </a:rPr>
              <a:t>└────────────┴────────────┴────────┴────────────┴───────────┴──────────┘</a:t>
            </a:r>
          </a:p>
        </p:txBody>
      </p:sp>
    </p:spTree>
    <p:extLst>
      <p:ext uri="{BB962C8B-B14F-4D97-AF65-F5344CB8AC3E}">
        <p14:creationId xmlns:p14="http://schemas.microsoft.com/office/powerpoint/2010/main" val="314215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13665</TotalTime>
  <Words>2251</Words>
  <Application>Microsoft Office PowerPoint</Application>
  <PresentationFormat>Custom</PresentationFormat>
  <Paragraphs>205</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Consolas</vt:lpstr>
      <vt:lpstr>Corbel</vt:lpstr>
      <vt:lpstr>Segoe UI</vt:lpstr>
      <vt:lpstr>Chalkboard 16x9</vt:lpstr>
      <vt:lpstr>Artificial Facial Detection: Separating Real Faces from the Artificially Generated</vt:lpstr>
      <vt:lpstr>Introduction - AI Fueled Arms Race</vt:lpstr>
      <vt:lpstr>Defining Classification: What does it mean to be a “Real Face”</vt:lpstr>
      <vt:lpstr>Related Work</vt:lpstr>
      <vt:lpstr>Facial Detection using MTCNN</vt:lpstr>
      <vt:lpstr>Facial Detection and Extraction Example</vt:lpstr>
      <vt:lpstr>CNN Binary Classifier</vt:lpstr>
      <vt:lpstr>Best Results &amp; Model Pipeline to Date:</vt:lpstr>
      <vt:lpstr>Exploratory Results &amp; Various Approaches</vt:lpstr>
      <vt:lpstr>Facial Extraction (FE) Impact</vt:lpstr>
      <vt:lpstr>Conclusion</vt:lpstr>
      <vt:lpstr>Real or Fake?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Macaroons: Cookies with Contextual Caveats for Decentralized Authorization in the Cloud</dc:title>
  <dc:creator>Tonkovic-Capin, Ante (GE HealthCare)</dc:creator>
  <cp:lastModifiedBy>Tonkovic-Capin, Ante</cp:lastModifiedBy>
  <cp:revision>80</cp:revision>
  <dcterms:created xsi:type="dcterms:W3CDTF">2023-11-03T13:46:16Z</dcterms:created>
  <dcterms:modified xsi:type="dcterms:W3CDTF">2024-04-17T14:28:33Z</dcterms:modified>
</cp:coreProperties>
</file>